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Lst>
  <p:notesMasterIdLst>
    <p:notesMasterId r:id="rId124"/>
  </p:notesMasterIdLst>
  <p:handoutMasterIdLst>
    <p:handoutMasterId r:id="rId125"/>
  </p:handoutMasterIdLst>
  <p:sldIdLst>
    <p:sldId id="1072" r:id="rId2"/>
    <p:sldId id="1069" r:id="rId3"/>
    <p:sldId id="1074" r:id="rId4"/>
    <p:sldId id="1076" r:id="rId5"/>
    <p:sldId id="1073" r:id="rId6"/>
    <p:sldId id="1068" r:id="rId7"/>
    <p:sldId id="1077" r:id="rId8"/>
    <p:sldId id="1078" r:id="rId9"/>
    <p:sldId id="1079" r:id="rId10"/>
    <p:sldId id="1080" r:id="rId11"/>
    <p:sldId id="1081" r:id="rId12"/>
    <p:sldId id="1088" r:id="rId13"/>
    <p:sldId id="1082" r:id="rId14"/>
    <p:sldId id="1083" r:id="rId15"/>
    <p:sldId id="1089" r:id="rId16"/>
    <p:sldId id="1084" r:id="rId17"/>
    <p:sldId id="1090" r:id="rId18"/>
    <p:sldId id="1085" r:id="rId19"/>
    <p:sldId id="1091" r:id="rId20"/>
    <p:sldId id="1086" r:id="rId21"/>
    <p:sldId id="1092" r:id="rId22"/>
    <p:sldId id="1098" r:id="rId23"/>
    <p:sldId id="1120" r:id="rId24"/>
    <p:sldId id="1099" r:id="rId25"/>
    <p:sldId id="1100" r:id="rId26"/>
    <p:sldId id="1121" r:id="rId27"/>
    <p:sldId id="1101" r:id="rId28"/>
    <p:sldId id="1102" r:id="rId29"/>
    <p:sldId id="1103" r:id="rId30"/>
    <p:sldId id="1104" r:id="rId31"/>
    <p:sldId id="1105" r:id="rId32"/>
    <p:sldId id="1122" r:id="rId33"/>
    <p:sldId id="1106" r:id="rId34"/>
    <p:sldId id="1109" r:id="rId35"/>
    <p:sldId id="1110" r:id="rId36"/>
    <p:sldId id="1123" r:id="rId37"/>
    <p:sldId id="1111" r:id="rId38"/>
    <p:sldId id="1124" r:id="rId39"/>
    <p:sldId id="1125" r:id="rId40"/>
    <p:sldId id="1126" r:id="rId41"/>
    <p:sldId id="1112" r:id="rId42"/>
    <p:sldId id="1115" r:id="rId43"/>
    <p:sldId id="1154" r:id="rId44"/>
    <p:sldId id="1133" r:id="rId45"/>
    <p:sldId id="1155" r:id="rId46"/>
    <p:sldId id="1134" r:id="rId47"/>
    <p:sldId id="1156" r:id="rId48"/>
    <p:sldId id="1135" r:id="rId49"/>
    <p:sldId id="1157" r:id="rId50"/>
    <p:sldId id="1136" r:id="rId51"/>
    <p:sldId id="1158" r:id="rId52"/>
    <p:sldId id="1137" r:id="rId53"/>
    <p:sldId id="1159" r:id="rId54"/>
    <p:sldId id="1160" r:id="rId55"/>
    <p:sldId id="1161" r:id="rId56"/>
    <p:sldId id="1164" r:id="rId57"/>
    <p:sldId id="1165" r:id="rId58"/>
    <p:sldId id="1166" r:id="rId59"/>
    <p:sldId id="1167" r:id="rId60"/>
    <p:sldId id="1168" r:id="rId61"/>
    <p:sldId id="1169" r:id="rId62"/>
    <p:sldId id="1170" r:id="rId63"/>
    <p:sldId id="1171" r:id="rId64"/>
    <p:sldId id="1172" r:id="rId65"/>
    <p:sldId id="1173" r:id="rId66"/>
    <p:sldId id="1174" r:id="rId67"/>
    <p:sldId id="1138" r:id="rId68"/>
    <p:sldId id="1175" r:id="rId69"/>
    <p:sldId id="1176" r:id="rId70"/>
    <p:sldId id="1177" r:id="rId71"/>
    <p:sldId id="1139" r:id="rId72"/>
    <p:sldId id="1178" r:id="rId73"/>
    <p:sldId id="1140" r:id="rId74"/>
    <p:sldId id="1179" r:id="rId75"/>
    <p:sldId id="1141" r:id="rId76"/>
    <p:sldId id="1180" r:id="rId77"/>
    <p:sldId id="1181" r:id="rId78"/>
    <p:sldId id="1182" r:id="rId79"/>
    <p:sldId id="1142" r:id="rId80"/>
    <p:sldId id="1183" r:id="rId81"/>
    <p:sldId id="1143" r:id="rId82"/>
    <p:sldId id="1184" r:id="rId83"/>
    <p:sldId id="1144" r:id="rId84"/>
    <p:sldId id="1185" r:id="rId85"/>
    <p:sldId id="1186" r:id="rId86"/>
    <p:sldId id="1187" r:id="rId87"/>
    <p:sldId id="1188" r:id="rId88"/>
    <p:sldId id="1189" r:id="rId89"/>
    <p:sldId id="1145" r:id="rId90"/>
    <p:sldId id="1233" r:id="rId91"/>
    <p:sldId id="1190" r:id="rId92"/>
    <p:sldId id="1191" r:id="rId93"/>
    <p:sldId id="1146" r:id="rId94"/>
    <p:sldId id="1192" r:id="rId95"/>
    <p:sldId id="1147" r:id="rId96"/>
    <p:sldId id="1193" r:id="rId97"/>
    <p:sldId id="1149" r:id="rId98"/>
    <p:sldId id="1150" r:id="rId99"/>
    <p:sldId id="1151" r:id="rId100"/>
    <p:sldId id="1152" r:id="rId101"/>
    <p:sldId id="1153" r:id="rId102"/>
    <p:sldId id="1195" r:id="rId103"/>
    <p:sldId id="1196" r:id="rId104"/>
    <p:sldId id="1197" r:id="rId105"/>
    <p:sldId id="1224" r:id="rId106"/>
    <p:sldId id="1198" r:id="rId107"/>
    <p:sldId id="1199" r:id="rId108"/>
    <p:sldId id="1200" r:id="rId109"/>
    <p:sldId id="1225" r:id="rId110"/>
    <p:sldId id="1201" r:id="rId111"/>
    <p:sldId id="1202" r:id="rId112"/>
    <p:sldId id="1203" r:id="rId113"/>
    <p:sldId id="1204" r:id="rId114"/>
    <p:sldId id="1205" r:id="rId115"/>
    <p:sldId id="1206" r:id="rId116"/>
    <p:sldId id="1226" r:id="rId117"/>
    <p:sldId id="1208" r:id="rId118"/>
    <p:sldId id="1228" r:id="rId119"/>
    <p:sldId id="1209" r:id="rId120"/>
    <p:sldId id="1229" r:id="rId121"/>
    <p:sldId id="1211" r:id="rId122"/>
    <p:sldId id="1231" r:id="rId123"/>
  </p:sldIdLst>
  <p:sldSz cx="9144000" cy="5143500" type="screen16x9"/>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2E7CC17-C387-4561-A30B-178A16BAFCDB}">
          <p14:sldIdLst>
            <p14:sldId id="1072"/>
            <p14:sldId id="1069"/>
            <p14:sldId id="1074"/>
            <p14:sldId id="1076"/>
            <p14:sldId id="1073"/>
          </p14:sldIdLst>
        </p14:section>
        <p14:section name="Standard 1" id="{187105F3-60FC-4605-87E8-21CB6D8C3211}">
          <p14:sldIdLst>
            <p14:sldId id="1068"/>
            <p14:sldId id="1077"/>
            <p14:sldId id="1078"/>
            <p14:sldId id="1079"/>
            <p14:sldId id="1080"/>
          </p14:sldIdLst>
        </p14:section>
        <p14:section name="Standard 2" id="{23E790A7-2143-45A2-8CDC-D76B698CF08B}">
          <p14:sldIdLst>
            <p14:sldId id="1081"/>
            <p14:sldId id="1088"/>
            <p14:sldId id="1082"/>
            <p14:sldId id="1083"/>
            <p14:sldId id="1089"/>
            <p14:sldId id="1084"/>
            <p14:sldId id="1090"/>
            <p14:sldId id="1085"/>
            <p14:sldId id="1091"/>
            <p14:sldId id="1086"/>
            <p14:sldId id="1092"/>
            <p14:sldId id="1098"/>
            <p14:sldId id="1120"/>
            <p14:sldId id="1099"/>
            <p14:sldId id="1100"/>
            <p14:sldId id="1121"/>
            <p14:sldId id="1101"/>
            <p14:sldId id="1102"/>
            <p14:sldId id="1103"/>
            <p14:sldId id="1104"/>
            <p14:sldId id="1105"/>
            <p14:sldId id="1122"/>
            <p14:sldId id="1106"/>
            <p14:sldId id="1109"/>
            <p14:sldId id="1110"/>
            <p14:sldId id="1123"/>
            <p14:sldId id="1111"/>
            <p14:sldId id="1124"/>
            <p14:sldId id="1125"/>
            <p14:sldId id="1126"/>
            <p14:sldId id="1112"/>
            <p14:sldId id="1115"/>
            <p14:sldId id="1154"/>
            <p14:sldId id="1133"/>
            <p14:sldId id="1155"/>
            <p14:sldId id="1134"/>
            <p14:sldId id="1156"/>
            <p14:sldId id="1135"/>
            <p14:sldId id="1157"/>
            <p14:sldId id="1136"/>
            <p14:sldId id="1158"/>
            <p14:sldId id="1137"/>
            <p14:sldId id="1159"/>
            <p14:sldId id="1160"/>
            <p14:sldId id="1161"/>
            <p14:sldId id="1164"/>
            <p14:sldId id="1165"/>
            <p14:sldId id="1166"/>
            <p14:sldId id="1167"/>
            <p14:sldId id="1168"/>
            <p14:sldId id="1169"/>
            <p14:sldId id="1170"/>
            <p14:sldId id="1171"/>
            <p14:sldId id="1172"/>
            <p14:sldId id="1173"/>
            <p14:sldId id="1174"/>
            <p14:sldId id="1138"/>
            <p14:sldId id="1175"/>
            <p14:sldId id="1176"/>
            <p14:sldId id="1177"/>
            <p14:sldId id="1139"/>
            <p14:sldId id="1178"/>
            <p14:sldId id="1140"/>
            <p14:sldId id="1179"/>
            <p14:sldId id="1141"/>
            <p14:sldId id="1180"/>
            <p14:sldId id="1181"/>
            <p14:sldId id="1182"/>
          </p14:sldIdLst>
        </p14:section>
        <p14:section name="Standard 3" id="{96E4F4E0-C38A-4758-8761-BE62B22FF545}">
          <p14:sldIdLst>
            <p14:sldId id="1142"/>
            <p14:sldId id="1183"/>
            <p14:sldId id="1143"/>
            <p14:sldId id="1184"/>
            <p14:sldId id="1144"/>
            <p14:sldId id="1185"/>
            <p14:sldId id="1186"/>
            <p14:sldId id="1187"/>
            <p14:sldId id="1188"/>
            <p14:sldId id="1189"/>
            <p14:sldId id="1145"/>
            <p14:sldId id="1233"/>
            <p14:sldId id="1190"/>
            <p14:sldId id="1191"/>
            <p14:sldId id="1146"/>
            <p14:sldId id="1192"/>
            <p14:sldId id="1147"/>
            <p14:sldId id="1193"/>
            <p14:sldId id="1149"/>
            <p14:sldId id="1150"/>
            <p14:sldId id="1151"/>
            <p14:sldId id="1152"/>
            <p14:sldId id="1153"/>
            <p14:sldId id="1195"/>
            <p14:sldId id="1196"/>
            <p14:sldId id="1197"/>
            <p14:sldId id="1224"/>
            <p14:sldId id="1198"/>
            <p14:sldId id="1199"/>
            <p14:sldId id="1200"/>
            <p14:sldId id="1225"/>
            <p14:sldId id="1201"/>
          </p14:sldIdLst>
        </p14:section>
        <p14:section name="Standard 4" id="{B1437D2E-FE0A-462F-BB31-6C4CBB445708}">
          <p14:sldIdLst>
            <p14:sldId id="1202"/>
            <p14:sldId id="1203"/>
            <p14:sldId id="1204"/>
            <p14:sldId id="1205"/>
            <p14:sldId id="1206"/>
            <p14:sldId id="1226"/>
            <p14:sldId id="1208"/>
            <p14:sldId id="1228"/>
            <p14:sldId id="1209"/>
            <p14:sldId id="1229"/>
          </p14:sldIdLst>
        </p14:section>
        <p14:section name="Standard 7" id="{8346777B-71E9-4639-B9E0-F22569495A35}">
          <p14:sldIdLst>
            <p14:sldId id="1211"/>
            <p14:sldId id="1231"/>
          </p14:sldIdLst>
        </p14:section>
      </p14:sectionLst>
    </p:ext>
    <p:ext uri="{EFAFB233-063F-42B5-8137-9DF3F51BA10A}">
      <p15:sldGuideLst xmlns:p15="http://schemas.microsoft.com/office/powerpoint/2012/main">
        <p15:guide id="1" orient="horz" pos="3042"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Batts" initials="" lastIdx="1" clrIdx="0"/>
  <p:cmAuthor id="1" name="Meghann Hickey" initials="MH" lastIdx="1" clrIdx="1">
    <p:extLst>
      <p:ext uri="{19B8F6BF-5375-455C-9EA6-DF929625EA0E}">
        <p15:presenceInfo xmlns:p15="http://schemas.microsoft.com/office/powerpoint/2012/main" userId="S::meghann.hickey@waldenu.edu::8d0800c2-6992-45b3-8f7d-ff50c341f2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024"/>
    <a:srgbClr val="414042"/>
    <a:srgbClr val="0C426A"/>
    <a:srgbClr val="B11E58"/>
    <a:srgbClr val="45ADA5"/>
    <a:srgbClr val="425195"/>
    <a:srgbClr val="FAA61A"/>
    <a:srgbClr val="782569"/>
    <a:srgbClr val="00779F"/>
    <a:srgbClr val="008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219034-B56E-4864-852C-AB92A087F037}">
  <a:tblStyle styleId="{41219034-B56E-4864-852C-AB92A087F037}" styleName="Table_0">
    <a:wholeTbl>
      <a:tcTxStyle>
        <a:font>
          <a:latin typeface="Arial"/>
          <a:ea typeface="Arial"/>
          <a:cs typeface="Arial"/>
        </a:font>
        <a:srgbClr val="3A3A3C"/>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0" autoAdjust="0"/>
    <p:restoredTop sz="57915" autoAdjust="0"/>
  </p:normalViewPr>
  <p:slideViewPr>
    <p:cSldViewPr snapToGrid="0">
      <p:cViewPr varScale="1">
        <p:scale>
          <a:sx n="65" d="100"/>
          <a:sy n="65" d="100"/>
        </p:scale>
        <p:origin x="1896" y="53"/>
      </p:cViewPr>
      <p:guideLst>
        <p:guide orient="horz" pos="3042"/>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01" d="100"/>
          <a:sy n="101" d="100"/>
        </p:scale>
        <p:origin x="2392" y="21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9461D863-569C-4353-BB62-78040D9EA10B}" type="datetimeFigureOut">
              <a:rPr lang="en-US" smtClean="0"/>
              <a:t>12/23/2020</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r>
              <a:rPr lang="en-US"/>
              <a:t>NAEYC National Association for the Education of Young Children</a:t>
            </a:r>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62F0D4F-9EF6-470A-9971-C87089599DCC}" type="slidenum">
              <a:rPr lang="en-US" smtClean="0"/>
              <a:t>‹#›</a:t>
            </a:fld>
            <a:endParaRPr lang="en-US"/>
          </a:p>
        </p:txBody>
      </p:sp>
    </p:spTree>
    <p:extLst>
      <p:ext uri="{BB962C8B-B14F-4D97-AF65-F5344CB8AC3E}">
        <p14:creationId xmlns:p14="http://schemas.microsoft.com/office/powerpoint/2010/main" val="34547643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11698" cy="4634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36767" y="0"/>
            <a:ext cx="3011698" cy="46340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04850" y="1154113"/>
            <a:ext cx="5540375" cy="3117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95008" y="4444861"/>
            <a:ext cx="5560059" cy="363670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772668"/>
            <a:ext cx="3011698" cy="46340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NAEYC National Association for the Education of Young Children</a:t>
            </a:r>
            <a:endParaRPr/>
          </a:p>
        </p:txBody>
      </p:sp>
      <p:sp>
        <p:nvSpPr>
          <p:cNvPr id="8" name="Shape 8"/>
          <p:cNvSpPr txBox="1">
            <a:spLocks noGrp="1"/>
          </p:cNvSpPr>
          <p:nvPr>
            <p:ph type="sldNum" idx="12"/>
          </p:nvPr>
        </p:nvSpPr>
        <p:spPr>
          <a:xfrm>
            <a:off x="3936767" y="8772668"/>
            <a:ext cx="3011698" cy="463406"/>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22001"/>
      </p:ext>
    </p:extLst>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240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2A.5: </a:t>
            </a:r>
            <a:r>
              <a:rPr lang="en-US" sz="1400" dirty="0"/>
              <a:t>Show or describe two examples of play experiences you have planned which are related to learning themes in the curriculum.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curriculum themes or topics: Seasons, farm animals, transportation, insects.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00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54630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3G.7: </a:t>
            </a:r>
            <a:r>
              <a:rPr lang="en-US" sz="1400" dirty="0"/>
              <a:t>Show one example of how you have made activities a little more difficult, as children refine skills or gain new skills, to advance each child’s further learning (scaffolding).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9696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3G.8: </a:t>
            </a:r>
            <a:r>
              <a:rPr lang="en-US" sz="1400" dirty="0"/>
              <a:t>Show one lesson plan that extends and challenges children’s current understanding of the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0494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328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69350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3G.10: </a:t>
            </a:r>
            <a:r>
              <a:rPr lang="en-US" sz="1400" dirty="0"/>
              <a:t>Show or describe one lesson plan of a skill you taught by breaking it down into meaningful and achievable parts.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5157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4B.1: </a:t>
            </a:r>
            <a:r>
              <a:rPr lang="en-US" sz="1400" dirty="0"/>
              <a:t>If child portfolios are used as an assessment method, show or describe how you make it meaningful and relevant for dual language learners.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Rate N/A if child portfolios are used but staff state there are no dual language learners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Dual language learner: Refers to a child who is acquiring two or more languages simultaneously and learning a second language while continuing to develop their first language.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2570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4B.2: </a:t>
            </a:r>
            <a:r>
              <a:rPr lang="en-US" sz="1400" dirty="0"/>
              <a:t>If child portfolios are used as an assessment method, show or describe how the results are used to create activities or lesson plans.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18764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4B.3: </a:t>
            </a:r>
            <a:r>
              <a:rPr lang="en-US" sz="1400" dirty="0"/>
              <a:t>If child portfolios are used as an assessment method, show or explain how you make it meaningful and relevant for children with special needs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as N/A if the class does not use child portfolios as an assessment method. Also rate N/A if child portfolios are used but there are no children with identified special needs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Special needs: Physical or mental health conditions that require special education services such as early intervention or individualized supports.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2488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4C.1: </a:t>
            </a:r>
            <a:r>
              <a:rPr lang="en-US" sz="1400" dirty="0"/>
              <a:t>Show one example of how you refer to curriculum goals when interpreting assessment data.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4998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2C.1: </a:t>
            </a:r>
            <a:r>
              <a:rPr lang="en-US" sz="1400" dirty="0"/>
              <a:t>Show or describe two examples of activities and materials that give children the chance to play physical games with rules and structure.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physical games with rules and structure: Hokey Pokey, Simon Says, Red Light/Green Light, hopscotch, tag.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36252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5674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6405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3536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8062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8626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90566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7B.2: </a:t>
            </a:r>
            <a:r>
              <a:rPr lang="en-US" sz="1400" dirty="0"/>
              <a:t>Show or describe two examples of how you communicate at least weekly with the families of preschoolers, kindergartners, and school-agers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35832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7B.2: </a:t>
            </a:r>
            <a:r>
              <a:rPr lang="en-US" sz="1400" dirty="0"/>
              <a:t>Show or describe two examples of how you communicate at least weekly with the families of preschoolers, kindergartners, and school-agers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6215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2C.1: </a:t>
            </a:r>
            <a:r>
              <a:rPr lang="en-US" sz="1400" dirty="0"/>
              <a:t>Show or describe two examples of activities and materials that give children the chance to play physical games with rules and structure.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physical games with rules and structure: Hokey Pokey, Simon Says, Red Light/Green Light, hopscotch, tag.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090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2D.3 </a:t>
            </a:r>
            <a:r>
              <a:rPr lang="en-US" sz="1400" dirty="0"/>
              <a:t>Show or describe two examples of how you teach children to have discussions with each other to resolve interpersonal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Interpersonal problems: Conflicts, disagreements, or misunderstandings between children or between children and staff.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239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2D.3 </a:t>
            </a:r>
            <a:r>
              <a:rPr lang="en-US" sz="1400" dirty="0"/>
              <a:t>Show or describe two examples of how you teach children to have discussions with each other to resolve interpersonal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Interpersonal problems: Conflicts, disagreements, or misunderstandings between children or between children and staff.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06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2D.4: </a:t>
            </a:r>
            <a:r>
              <a:rPr lang="en-US" sz="1400" dirty="0"/>
              <a:t>Show or describe two examples of how you teach children to have discussions with each other to solve problems related to the physical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problems related to the physical world: How to retrieve a ball that has gone over a fence, using ramps to make cars go faster or further, putting puzzle pieces together.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9716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2D.4: </a:t>
            </a:r>
            <a:r>
              <a:rPr lang="en-US" sz="1400" dirty="0"/>
              <a:t>Show or describe two examples of how you teach children to have discussions with each other to solve problems related to the physical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problems related to the physical world: How to retrieve a ball that has gone over a fence, using ramps to make cars go faster or further, putting puzzle pieces together.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74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702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229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2E.16: </a:t>
            </a:r>
            <a:r>
              <a:rPr lang="en-US" sz="1400" dirty="0"/>
              <a:t>Show or describe how children have chances to retell or reenact events in storybooks.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062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58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2E.17: </a:t>
            </a:r>
            <a:r>
              <a:rPr lang="en-US" sz="1400" dirty="0"/>
              <a:t>Show two examples of lesson plans that link books to current learning topics, themes, or activities.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452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2E.17: </a:t>
            </a:r>
            <a:r>
              <a:rPr lang="en-US" sz="1400" dirty="0"/>
              <a:t>Show two examples of lesson plans that link books to current learning topics, themes, or activities.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2999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2E.18: </a:t>
            </a:r>
            <a:r>
              <a:rPr lang="en-US" sz="1400" dirty="0"/>
              <a:t>Show that writing materials or activities are readily available in three learning centers other than the writing center.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centers: Defined areas within a classroom prepared with a selection of materials that promote learning in a specific content area, such as art or science.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centers: Blocks/construction, writing table, woodworking, library, creative arts, manipulatives, science and collections.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351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2E.19: </a:t>
            </a:r>
            <a:r>
              <a:rPr lang="en-US" sz="1400" dirty="0"/>
              <a:t>Show through lesson plans or activity schedules that children have at least one opportunity daily to write or dictate their ideas.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71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2E.20: </a:t>
            </a:r>
            <a:r>
              <a:rPr lang="en-US" sz="1400" dirty="0"/>
              <a:t>Show or describe how you help children write the words and messages they are trying to communicate.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7105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2E.21: </a:t>
            </a:r>
            <a:r>
              <a:rPr lang="en-US" sz="1400" dirty="0"/>
              <a:t>Show that printed words about topics of current interest are posted in the classroom at eye level or made available on laminated cards.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4536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2E.22: </a:t>
            </a:r>
            <a:r>
              <a:rPr lang="en-US" sz="1400" dirty="0"/>
              <a:t>Show and describe two examples of how you model the process of print writing.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Writing: The act of communicating thoughts, ideas, and information to others through use of print.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writing: Lists, charts and graphs, letters, reflections on and responses to experiences, notes, instructions, signs, rules,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840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2E.22: </a:t>
            </a:r>
            <a:r>
              <a:rPr lang="en-US" sz="1400" dirty="0"/>
              <a:t>Show and describe two examples of how you model the process of print writing.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Writing: The act of communicating thoughts, ideas, and information to others through use of print.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writing: Lists, charts and graphs, letters, reflections on and responses to experiences, notes, instructions, signs, rules,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2461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2E.23: </a:t>
            </a:r>
            <a:r>
              <a:rPr lang="en-US" sz="1400" dirty="0"/>
              <a:t>Show one example of a lesson plan about how writing is used in daily life.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9407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2F.12: </a:t>
            </a:r>
            <a:r>
              <a:rPr lang="en-US" sz="1400" dirty="0"/>
              <a:t>Show examples of toys and other materials of different shapes, sizes, colors, and visual patterns (two examples of each).</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patterns: Polka dots, stripes, zigzags, checkerboard, hounds tooth, paisley, animal print.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56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1D.6: </a:t>
            </a:r>
            <a:r>
              <a:rPr lang="en-US" sz="1400" dirty="0"/>
              <a:t>Show two objects, materials, or visual images within your classroom that depict men and/or women in work, family, and/or personal roles.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0075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776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9666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2F.14: </a:t>
            </a:r>
            <a:r>
              <a:rPr lang="en-US" sz="1400" dirty="0"/>
              <a:t>Show two lesson plans in which children learn to understand basic concepts of geometry.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basic concepts of geometry: Naming and recognizing two- and three-dimensional shapes, recognizing how figures are composed of different shapes.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5983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2F.14: </a:t>
            </a:r>
            <a:r>
              <a:rPr lang="en-US" sz="1400" dirty="0"/>
              <a:t>Show two lesson plans in which children learn to understand basic concepts of geometry.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basic concepts of geometry: Naming and recognizing two- and three-dimensional shapes, recognizing how figures are composed of different shapes.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352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2F.15: </a:t>
            </a:r>
            <a:r>
              <a:rPr lang="en-US" sz="2000" dirty="0"/>
              <a:t>Show two lesson plans in which children learn to understand repeating patterns.</a:t>
            </a: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Repeating patterns: Sequences of colors, shapes, sounds, or other attributes that occur again and again.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repeating patterns: Circle, circle, square, circle, circle, square…; yellow, blue, red, yellow blue, red…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0685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2F.15: </a:t>
            </a:r>
            <a:r>
              <a:rPr lang="en-US" sz="2000" dirty="0"/>
              <a:t>Show two lesson plans in which children learn to understand repeating patterns.</a:t>
            </a: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Repeating patterns: Sequences of colors, shapes, sounds, or other attributes that occur again and again.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repeating patterns: Circle, circle, square, circle, circle, square…; yellow, blue, red, yellow blue, red…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9712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2G.5: </a:t>
            </a:r>
            <a:r>
              <a:rPr lang="en-US" sz="1400" dirty="0"/>
              <a:t>Show six toys or classroom materials that provide interesting sensory experiences in sight, sound, and touch (two of each).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06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2G.8: </a:t>
            </a:r>
            <a:r>
              <a:rPr lang="en-US" sz="1400" dirty="0"/>
              <a:t>Show two lesson plans that teach children about the structure and properties of matter.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structure and properties of matter: Concepts such as hard, soft, float, sink, liquid, heavy.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Matter: The substance of which a physical object is composed.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matter: Wood, dirt, rock, cork, water, oil, flesh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6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2G.8: </a:t>
            </a:r>
            <a:r>
              <a:rPr lang="en-US" sz="1400" dirty="0"/>
              <a:t>Show two lesson plans that teach children about the structure and properties of matter.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structure and properties of matter: Concepts such as hard, soft, float, sink, liquid, heavy.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Matter: The substance of which a physical object is composed.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matter: Wood, dirt, rock, cork, water, oil, flesh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822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2G.9: </a:t>
            </a:r>
            <a:r>
              <a:rPr lang="en-US" sz="1400" dirty="0"/>
              <a:t>Show two lesson plans in which children collect data, then represent their findings (for example, drawing or graphing).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Data: Broadly defined as factual information and may relate to any of the curriculum content areas (not just science).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45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1D.7: </a:t>
            </a:r>
            <a:r>
              <a:rPr lang="en-US" dirty="0"/>
              <a:t>Show or describe one example of how children have opportunities to participate in decision making about class plans.</a:t>
            </a:r>
            <a:endParaRPr lang="en-US" sz="1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567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2G.9: </a:t>
            </a:r>
            <a:r>
              <a:rPr lang="en-US" sz="1400" dirty="0"/>
              <a:t>Show two lesson plans in which children collect data, then represent their findings (for example, drawing or graphing).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Data: Broadly defined as factual information and may relate to any of the curriculum content areas (not just science).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1384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2G.10: </a:t>
            </a:r>
            <a:r>
              <a:rPr lang="en-US" sz="1400" dirty="0"/>
              <a:t>Show two lesson plans in which you encourage children to ask questions or make predictions about natural and physical phenomena.</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Phenomena: Facts or occurrences directly observable by the senses.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1619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2G.10: </a:t>
            </a:r>
            <a:r>
              <a:rPr lang="en-US" sz="1400" dirty="0"/>
              <a:t>Show two lesson plans in which you encourage children to ask questions or make predictions about natural and physical phenomena.</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Phenomena: Facts or occurrences directly observable by the senses.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9764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2G.11: </a:t>
            </a:r>
            <a:r>
              <a:rPr lang="en-US" sz="1400" dirty="0"/>
              <a:t>Show or describe two ways you teach children to learn and use science-related vocabulary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science-related vocabulary: Melt, freeze, hot, cold, sink, float, earth, insect, life, seed, and weather.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71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2G.11: </a:t>
            </a:r>
            <a:r>
              <a:rPr lang="en-US" sz="1400" dirty="0"/>
              <a:t>Show or describe two ways you teach children to learn and use science-related vocabulary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science-related vocabulary: Melt, freeze, hot, cold, sink, float, earth, insect, life, seed, and weather.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981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2H.1: </a:t>
            </a:r>
            <a:r>
              <a:rPr lang="en-US" sz="1400" dirty="0"/>
              <a:t>Show two lesson plans in which you use technology to enrich your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276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2H.1: </a:t>
            </a:r>
            <a:r>
              <a:rPr lang="en-US" sz="1400" dirty="0"/>
              <a:t>Show two lesson plans in which you use technology to enrich your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793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628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43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318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1D.8: </a:t>
            </a:r>
            <a:r>
              <a:rPr lang="en-US" sz="1400" dirty="0"/>
              <a:t>Show or describe one example of how you have anticipated problematic behavior and taken steps to prevent 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problematic behavior: Temper tantrums, not following directions, persistent whining, conflicts with other children and adults.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734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7396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53818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652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0245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314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9761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31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64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640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12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223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20021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01961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471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79555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82354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56965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9848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1390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2300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284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878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2L.9: </a:t>
            </a:r>
            <a:r>
              <a:rPr lang="en-US" sz="1400" dirty="0"/>
              <a:t>Show or describe two ways you help children learn about the physical and geographic characteristics of their local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geographic characteristics: Rivers, gardens, mountains, parks, buildings, community businesses, and neighborhood layout.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00511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2L.9: </a:t>
            </a:r>
            <a:r>
              <a:rPr lang="en-US" sz="1400" dirty="0"/>
              <a:t>Show or describe two ways you help children learn about the physical and geographic characteristics of their local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geographic characteristics: Rivers, gardens, mountains, parks, buildings, community businesses, and neighborhood layout.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65511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2L.10: </a:t>
            </a:r>
            <a:r>
              <a:rPr lang="en-US" sz="2000" dirty="0"/>
              <a:t>Show two examples of how you provide children with opportunities or materials that help them build a basic understanding of economic concepts.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economic concepts: Money, buying and selling, wants and needs, the value of things.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9285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2L.10: </a:t>
            </a:r>
            <a:r>
              <a:rPr lang="en-US" sz="2000" dirty="0"/>
              <a:t>Show two examples of how you provide children with opportunities or materials that help them build a basic understanding of economic concepts.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economic concepts: Money, buying and selling, wants and needs, the value of things.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0385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1063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472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88903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4060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0218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040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2A.4: </a:t>
            </a:r>
            <a:r>
              <a:rPr lang="en-US" sz="1400" dirty="0"/>
              <a:t>Highlight and label two weeks of lesson plans to show where they include each of these content areas: literacy, mathematics, science, technology, creative expression and the arts, health and safety, social studies.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social studies: Family, friends, community, social roles, social rules, geography, money, businesses, governments.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08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3D.3: </a:t>
            </a:r>
            <a:r>
              <a:rPr lang="en-US" sz="1400" dirty="0"/>
              <a:t>Show two examples of lesson plans in which children learn how the passage of time across several days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40063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3D.3: </a:t>
            </a:r>
            <a:r>
              <a:rPr lang="en-US" sz="1400" dirty="0"/>
              <a:t>Show two examples of lesson plans in which children learn how the passage of time across several days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85520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40281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14645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4034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5821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35672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7540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3D.7: </a:t>
            </a:r>
            <a:r>
              <a:rPr lang="en-US" sz="1400" dirty="0"/>
              <a:t>Show two examples of lesson plans in which children learn how the passage of time across several weeks can create changes in living or nonliving things.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7063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3D.7: </a:t>
            </a:r>
            <a:r>
              <a:rPr lang="en-US" sz="1400" dirty="0"/>
              <a:t>Show two examples of lesson plans in which children learn how the passage of time across several weeks can create changes in living or nonliving things.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5222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2A.5: </a:t>
            </a:r>
            <a:r>
              <a:rPr lang="en-US" sz="1400" dirty="0"/>
              <a:t>Show or describe two examples of play experiences you have planned which are related to learning themes in the curriculum.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curriculum themes or topics: Seasons, farm animals, transportation, insects.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86623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3D.8: </a:t>
            </a:r>
            <a:r>
              <a:rPr lang="en-US" sz="1400" dirty="0"/>
              <a:t>Show two examples of lesson plans in which children learn how the passage of time across months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47882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3D.8: </a:t>
            </a:r>
            <a:r>
              <a:rPr lang="en-US" sz="1400" dirty="0"/>
              <a:t>Show two examples of lesson plans in which children learn how the passage of time across months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01280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3E.8: </a:t>
            </a:r>
            <a:r>
              <a:rPr lang="en-US" sz="1400" dirty="0"/>
              <a:t>Show or describe one example of a time you modified the class schedule,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3888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3E.9: </a:t>
            </a:r>
            <a:r>
              <a:rPr lang="en-US" sz="1400" dirty="0"/>
              <a:t>Show or describe one example of how you intentionally rearranged classroom equipment,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rearranging the classroom: Staff expand learning centers or move furniture.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064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3E.10: </a:t>
            </a:r>
            <a:r>
              <a:rPr lang="en-US" sz="1400" dirty="0"/>
              <a:t>Show or describe one example of how you changed a lesson plan if children showed interest in a different topic or activity.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11476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3E.11: </a:t>
            </a:r>
            <a:r>
              <a:rPr lang="en-US" sz="1400" dirty="0"/>
              <a:t>Show or describe one example of how you adapt your teaching strategies to best fit each child’s learning style.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Teaching Strategies: small and large group activities, teacher-or child-directed activities, “expanding upon” activities, modeling behavior, asking children open-ended questions, and encouraging children to maintain being engaged in activities.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style: Each person’s preferred way of taking in and remembering new information.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style: Visual, auditory, kinesthetic, sequential, reflective.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76336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3E.12: </a:t>
            </a:r>
            <a:r>
              <a:rPr lang="en-US" sz="1400" dirty="0"/>
              <a:t>Show or describe one example of how you modify classroom materials, when necessary, to best fit each child’s learning style.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style: Each person’s preferred way of taking in and remembering new information.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style: Visual, auditory, kinesthetic, sequential, reflective.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24953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 13: </a:t>
            </a:r>
            <a:r>
              <a:rPr lang="en-US" sz="1400" dirty="0"/>
              <a:t>Show or describe one example of how you have customized a learning experience based on your knowledge of a child’s ideas and interests.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5692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3E.14: </a:t>
            </a:r>
            <a:r>
              <a:rPr lang="en-US" sz="1400" dirty="0"/>
              <a:t>Show or describe one example of how you have customized a learning experience, based on your knowledge of a child’s skills.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19893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374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drive.google.com/open?id=1leM-4ETAwYvFFV6p3cXXI3D4xBKK0rTh" TargetMode="External"/><Relationship Id="rId2" Type="http://schemas.openxmlformats.org/officeDocument/2006/relationships/hyperlink" Target="https://drive.google.com/drive/folders/1g2B2DJGBlUVHwlFXEidVLusy5yBRMZfZ?usp=sharing" TargetMode="External"/><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Slide" userDrawn="1">
  <p:cSld name="Title 1">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8DA8CC2-D4F2-6E41-A672-5CE83E94A24C}"/>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130CB8-D15E-BE49-8F46-EE11FFBB69E8}"/>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9" name="Text Placeholder 18">
            <a:extLst>
              <a:ext uri="{FF2B5EF4-FFF2-40B4-BE49-F238E27FC236}">
                <a16:creationId xmlns:a16="http://schemas.microsoft.com/office/drawing/2014/main" id="{D4F8D571-B96F-5C45-9AB4-E84CB325BA64}"/>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1" name="Text Placeholder 20">
            <a:extLst>
              <a:ext uri="{FF2B5EF4-FFF2-40B4-BE49-F238E27FC236}">
                <a16:creationId xmlns:a16="http://schemas.microsoft.com/office/drawing/2014/main" id="{4764AD0E-7D94-494F-9D6C-C8F7F4720124}"/>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80568133-8BCC-B34A-84FD-E0B858D81AE5}"/>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764675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3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Slide Cranberr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B11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0" name="Text Placeholder 9">
            <a:extLst>
              <a:ext uri="{FF2B5EF4-FFF2-40B4-BE49-F238E27FC236}">
                <a16:creationId xmlns:a16="http://schemas.microsoft.com/office/drawing/2014/main" id="{DD8D9C8D-9B3B-E442-A4F9-2C40F058123D}"/>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4278723249"/>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779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8A0FA-E46F-7A4F-9B3F-8D3B43B11E82}"/>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65199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rgbClr val="45ADA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944E8604-1A75-2A4E-8EE7-0161187FE61F}"/>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8306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Cranberry">
    <p:bg>
      <p:bgPr>
        <a:solidFill>
          <a:srgbClr val="B11E5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EB31ABA1-EC09-1D48-AD22-902C29FD58C7}"/>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75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p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4896D-9D43-2840-98A2-0DE036475E52}"/>
              </a:ext>
            </a:extLst>
          </p:cNvPr>
          <p:cNvSpPr/>
          <p:nvPr userDrawn="1"/>
        </p:nvSpPr>
        <p:spPr>
          <a:xfrm>
            <a:off x="628649" y="1167140"/>
            <a:ext cx="8066617" cy="1600438"/>
          </a:xfrm>
          <a:prstGeom prst="rect">
            <a:avLst/>
          </a:prstGeom>
        </p:spPr>
        <p:txBody>
          <a:bodyPr wrap="square">
            <a:spAutoFit/>
          </a:bodyPr>
          <a:lstStyle/>
          <a:p>
            <a:r>
              <a:rPr lang="en-US" dirty="0"/>
              <a:t>Educators:</a:t>
            </a:r>
          </a:p>
          <a:p>
            <a:r>
              <a:rPr lang="en-US" dirty="0">
                <a:hlinkClick r:id="rId2"/>
              </a:rPr>
              <a:t>https://drive.google.com/drive/folders/1g2B2DJGBlUVHwlFXEidVLusy5yBRMZfZ?usp=sharing</a:t>
            </a:r>
            <a:endParaRPr lang="en-US" dirty="0"/>
          </a:p>
          <a:p>
            <a:endParaRPr lang="en-US" dirty="0"/>
          </a:p>
          <a:p>
            <a:r>
              <a:rPr lang="en-US" dirty="0"/>
              <a:t>Others:</a:t>
            </a:r>
          </a:p>
          <a:p>
            <a:r>
              <a:rPr lang="en-US" dirty="0">
                <a:hlinkClick r:id="rId3"/>
              </a:rPr>
              <a:t>https://drive.google.com/open?id=1leM-4ETAwYvFFV6p3cXXI3D4xBKK0rTh</a:t>
            </a:r>
            <a:endParaRPr lang="en-US" dirty="0"/>
          </a:p>
          <a:p>
            <a:endParaRPr lang="en-US" dirty="0"/>
          </a:p>
          <a:p>
            <a:endParaRPr lang="en-US" dirty="0"/>
          </a:p>
        </p:txBody>
      </p:sp>
      <p:sp>
        <p:nvSpPr>
          <p:cNvPr id="4" name="Rectangle 3">
            <a:extLst>
              <a:ext uri="{FF2B5EF4-FFF2-40B4-BE49-F238E27FC236}">
                <a16:creationId xmlns:a16="http://schemas.microsoft.com/office/drawing/2014/main" id="{01371C71-272C-A646-89CD-009815CB4D27}"/>
              </a:ext>
            </a:extLst>
          </p:cNvPr>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itle 1">
            <a:extLst>
              <a:ext uri="{FF2B5EF4-FFF2-40B4-BE49-F238E27FC236}">
                <a16:creationId xmlns:a16="http://schemas.microsoft.com/office/drawing/2014/main" id="{00774D75-CE29-1D4F-9618-D5FB8A54112E}"/>
              </a:ext>
            </a:extLst>
          </p:cNvPr>
          <p:cNvSpPr txBox="1">
            <a:spLocks/>
          </p:cNvSpPr>
          <p:nvPr userDrawn="1"/>
        </p:nvSpPr>
        <p:spPr>
          <a:xfrm>
            <a:off x="628650" y="273844"/>
            <a:ext cx="7886700" cy="35268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3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sz="2800" dirty="0"/>
              <a:t>Images</a:t>
            </a:r>
          </a:p>
        </p:txBody>
      </p:sp>
      <p:pic>
        <p:nvPicPr>
          <p:cNvPr id="6" name="Picture 5">
            <a:extLst>
              <a:ext uri="{FF2B5EF4-FFF2-40B4-BE49-F238E27FC236}">
                <a16:creationId xmlns:a16="http://schemas.microsoft.com/office/drawing/2014/main" id="{5A86031A-D1EB-854F-A93D-7F315F978A30}"/>
              </a:ext>
            </a:extLst>
          </p:cNvPr>
          <p:cNvPicPr>
            <a:picLocks noChangeAspect="1"/>
          </p:cNvPicPr>
          <p:nvPr userDrawn="1"/>
        </p:nvPicPr>
        <p:blipFill>
          <a:blip r:embed="rId4"/>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480913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hoto 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pic>
        <p:nvPicPr>
          <p:cNvPr id="5" name="Picture 4">
            <a:extLst>
              <a:ext uri="{FF2B5EF4-FFF2-40B4-BE49-F238E27FC236}">
                <a16:creationId xmlns:a16="http://schemas.microsoft.com/office/drawing/2014/main" id="{4DC821C6-A533-044B-B0AD-A1DF7519C107}"/>
              </a:ext>
            </a:extLst>
          </p:cNvPr>
          <p:cNvPicPr>
            <a:picLocks noChangeAspect="1"/>
          </p:cNvPicPr>
          <p:nvPr userDrawn="1"/>
        </p:nvPicPr>
        <p:blipFill>
          <a:blip r:embed="rId2">
            <a:extLst>
              <a:ext uri="{28A0092B-C50C-407E-A947-70E740481C1C}">
                <a14:useLocalDpi xmlns:a14="http://schemas.microsoft.com/office/drawing/2010/main" val="0"/>
              </a:ext>
            </a:extLst>
          </a:blip>
          <a:srcRect l="36036" t="25442" r="20480" b="1360"/>
          <a:stretch>
            <a:fillRect/>
          </a:stretch>
        </p:blipFill>
        <p:spPr>
          <a:xfrm>
            <a:off x="5545205" y="1"/>
            <a:ext cx="3598795" cy="4038601"/>
          </a:xfrm>
          <a:custGeom>
            <a:avLst/>
            <a:gdLst>
              <a:gd name="connsiteX0" fmla="*/ 1100032 w 4798393"/>
              <a:gd name="connsiteY0" fmla="*/ 0 h 5384801"/>
              <a:gd name="connsiteX1" fmla="*/ 4798393 w 4798393"/>
              <a:gd name="connsiteY1" fmla="*/ 0 h 5384801"/>
              <a:gd name="connsiteX2" fmla="*/ 4798393 w 4798393"/>
              <a:gd name="connsiteY2" fmla="*/ 4824944 h 5384801"/>
              <a:gd name="connsiteX3" fmla="*/ 4744741 w 4798393"/>
              <a:gd name="connsiteY3" fmla="*/ 4865064 h 5384801"/>
              <a:gd name="connsiteX4" fmla="*/ 3043238 w 4798393"/>
              <a:gd name="connsiteY4" fmla="*/ 5384801 h 5384801"/>
              <a:gd name="connsiteX5" fmla="*/ 0 w 4798393"/>
              <a:gd name="connsiteY5" fmla="*/ 2341563 h 5384801"/>
              <a:gd name="connsiteX6" fmla="*/ 891344 w 4798393"/>
              <a:gd name="connsiteY6" fmla="*/ 189669 h 53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8393" h="5384801">
                <a:moveTo>
                  <a:pt x="1100032" y="0"/>
                </a:moveTo>
                <a:lnTo>
                  <a:pt x="4798393" y="0"/>
                </a:lnTo>
                <a:lnTo>
                  <a:pt x="4798393" y="4824944"/>
                </a:lnTo>
                <a:lnTo>
                  <a:pt x="4744741" y="4865064"/>
                </a:lnTo>
                <a:cubicBezTo>
                  <a:pt x="4259037" y="5193199"/>
                  <a:pt x="3673513" y="5384801"/>
                  <a:pt x="3043238" y="5384801"/>
                </a:cubicBezTo>
                <a:cubicBezTo>
                  <a:pt x="1362504" y="5384801"/>
                  <a:pt x="0" y="4022297"/>
                  <a:pt x="0" y="2341563"/>
                </a:cubicBezTo>
                <a:cubicBezTo>
                  <a:pt x="0" y="1501196"/>
                  <a:pt x="340626" y="740387"/>
                  <a:pt x="891344" y="189669"/>
                </a:cubicBezTo>
                <a:close/>
              </a:path>
            </a:pathLst>
          </a:custGeom>
        </p:spPr>
      </p:pic>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Tree>
    <p:extLst>
      <p:ext uri="{BB962C8B-B14F-4D97-AF65-F5344CB8AC3E}">
        <p14:creationId xmlns:p14="http://schemas.microsoft.com/office/powerpoint/2010/main" val="6226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hoto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9" name="Picture Placeholder 8">
            <a:extLst>
              <a:ext uri="{FF2B5EF4-FFF2-40B4-BE49-F238E27FC236}">
                <a16:creationId xmlns:a16="http://schemas.microsoft.com/office/drawing/2014/main" id="{C613F6E1-2FF5-7441-8F27-9F83B0DAD0CB}"/>
              </a:ext>
            </a:extLst>
          </p:cNvPr>
          <p:cNvSpPr>
            <a:spLocks noGrp="1"/>
          </p:cNvSpPr>
          <p:nvPr>
            <p:ph type="pic" sz="quarter" idx="14"/>
          </p:nvPr>
        </p:nvSpPr>
        <p:spPr>
          <a:xfrm>
            <a:off x="5571460" y="-538090"/>
            <a:ext cx="4558544" cy="4556595"/>
          </a:xfrm>
          <a:prstGeom prst="ellipse">
            <a:avLst/>
          </a:prstGeom>
        </p:spPr>
        <p:txBody>
          <a:bodyPr/>
          <a:lstStyle/>
          <a:p>
            <a:endParaRPr lang="en-US"/>
          </a:p>
        </p:txBody>
      </p:sp>
    </p:spTree>
    <p:extLst>
      <p:ext uri="{BB962C8B-B14F-4D97-AF65-F5344CB8AC3E}">
        <p14:creationId xmlns:p14="http://schemas.microsoft.com/office/powerpoint/2010/main" val="2159511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7A28B5D-D12A-C140-B58C-4082139319CB}"/>
              </a:ext>
            </a:extLst>
          </p:cNvPr>
          <p:cNvSpPr/>
          <p:nvPr userDrawn="1"/>
        </p:nvSpPr>
        <p:spPr>
          <a:xfrm>
            <a:off x="6569610" y="309487"/>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10" name="Oval 9">
            <a:extLst>
              <a:ext uri="{FF2B5EF4-FFF2-40B4-BE49-F238E27FC236}">
                <a16:creationId xmlns:a16="http://schemas.microsoft.com/office/drawing/2014/main" id="{C2C40BCC-4A36-1B44-931C-BB123E34A067}"/>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E2D984-61D7-6A4E-9DC8-F7357787D350}"/>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spTree>
    <p:extLst>
      <p:ext uri="{BB962C8B-B14F-4D97-AF65-F5344CB8AC3E}">
        <p14:creationId xmlns:p14="http://schemas.microsoft.com/office/powerpoint/2010/main" val="111284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pic>
        <p:nvPicPr>
          <p:cNvPr id="9" name="Picture 8" descr="A close up of text on a white background&#10;&#10;Description automatically generated">
            <a:extLst>
              <a:ext uri="{FF2B5EF4-FFF2-40B4-BE49-F238E27FC236}">
                <a16:creationId xmlns:a16="http://schemas.microsoft.com/office/drawing/2014/main" id="{4566C9DA-0E9B-B74A-ABD2-441A65372335}"/>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4805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2">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425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DA8CC2-D4F2-6E41-A672-5CE83E94A24C}"/>
              </a:ext>
            </a:extLst>
          </p:cNvPr>
          <p:cNvSpPr/>
          <p:nvPr userDrawn="1"/>
        </p:nvSpPr>
        <p:spPr>
          <a:xfrm>
            <a:off x="6569610" y="309486"/>
            <a:ext cx="4995789" cy="4995789"/>
          </a:xfrm>
          <a:prstGeom prst="ellipse">
            <a:avLst/>
          </a:prstGeom>
          <a:solidFill>
            <a:srgbClr val="45ADA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23982404-88AB-8549-822A-3432D7AE2A77}"/>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2" name="Text Placeholder 20">
            <a:extLst>
              <a:ext uri="{FF2B5EF4-FFF2-40B4-BE49-F238E27FC236}">
                <a16:creationId xmlns:a16="http://schemas.microsoft.com/office/drawing/2014/main" id="{6F59FE59-3417-DC4B-91E0-0EFBFCE5756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68049367-268C-4540-9B2F-9FD53E3B0DEF}"/>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1304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1">
    <p:bg>
      <p:bgPr>
        <a:solidFill>
          <a:schemeClr val="bg1"/>
        </a:solidFill>
        <a:effectLst/>
      </p:bgPr>
    </p:bg>
    <p:spTree>
      <p:nvGrpSpPr>
        <p:cNvPr id="1" name="Shape 50"/>
        <p:cNvGrpSpPr/>
        <p:nvPr/>
      </p:nvGrpSpPr>
      <p:grpSpPr>
        <a:xfrm>
          <a:off x="0" y="0"/>
          <a:ext cx="0" cy="0"/>
          <a:chOff x="0" y="0"/>
          <a:chExt cx="0" cy="0"/>
        </a:xfrm>
      </p:grpSpPr>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pic>
        <p:nvPicPr>
          <p:cNvPr id="13" name="Picture 12" descr="A person sitting at a table using a computer&#10;&#10;Description automatically generated">
            <a:extLst>
              <a:ext uri="{FF2B5EF4-FFF2-40B4-BE49-F238E27FC236}">
                <a16:creationId xmlns:a16="http://schemas.microsoft.com/office/drawing/2014/main" id="{CE3B7AC0-FCF8-8749-8740-E8803B2F4192}"/>
              </a:ext>
            </a:extLst>
          </p:cNvPr>
          <p:cNvPicPr>
            <a:picLocks noChangeAspect="1"/>
          </p:cNvPicPr>
          <p:nvPr userDrawn="1"/>
        </p:nvPicPr>
        <p:blipFill rotWithShape="1">
          <a:blip r:embed="rId3"/>
          <a:srcRect l="33195" t="12" b="12"/>
          <a:stretch/>
        </p:blipFill>
        <p:spPr>
          <a:xfrm>
            <a:off x="5860273" y="1401343"/>
            <a:ext cx="3340154" cy="3336121"/>
          </a:xfrm>
          <a:prstGeom prst="ellipse">
            <a:avLst/>
          </a:prstGeom>
        </p:spPr>
      </p:pic>
      <p:sp>
        <p:nvSpPr>
          <p:cNvPr id="27" name="Text Placeholder 18">
            <a:extLst>
              <a:ext uri="{FF2B5EF4-FFF2-40B4-BE49-F238E27FC236}">
                <a16:creationId xmlns:a16="http://schemas.microsoft.com/office/drawing/2014/main" id="{E829038F-0E28-B54A-A1C9-8C9197152FA1}"/>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8" name="Text Placeholder 20">
            <a:extLst>
              <a:ext uri="{FF2B5EF4-FFF2-40B4-BE49-F238E27FC236}">
                <a16:creationId xmlns:a16="http://schemas.microsoft.com/office/drawing/2014/main" id="{3C630E46-A121-6A47-911F-DDBD6AFFB49A}"/>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9" name="Text Placeholder 22">
            <a:extLst>
              <a:ext uri="{FF2B5EF4-FFF2-40B4-BE49-F238E27FC236}">
                <a16:creationId xmlns:a16="http://schemas.microsoft.com/office/drawing/2014/main" id="{98BD21B1-4EEC-5042-930F-0E9ECCA1F55B}"/>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61453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placeholder">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2" name="Media Placeholder 2">
            <a:extLst>
              <a:ext uri="{FF2B5EF4-FFF2-40B4-BE49-F238E27FC236}">
                <a16:creationId xmlns:a16="http://schemas.microsoft.com/office/drawing/2014/main" id="{48DD3644-E5BD-124F-81CE-CD5CB9F7077C}"/>
              </a:ext>
            </a:extLst>
          </p:cNvPr>
          <p:cNvSpPr>
            <a:spLocks noGrp="1"/>
          </p:cNvSpPr>
          <p:nvPr>
            <p:ph type="media" sz="quarter" idx="10"/>
          </p:nvPr>
        </p:nvSpPr>
        <p:spPr>
          <a:xfrm>
            <a:off x="5860273" y="1447104"/>
            <a:ext cx="3340154" cy="3340154"/>
          </a:xfrm>
          <a:prstGeom prst="ellipse">
            <a:avLst/>
          </a:prstGeom>
          <a:solidFill>
            <a:schemeClr val="bg1">
              <a:alpha val="38000"/>
            </a:schemeClr>
          </a:solidFill>
        </p:spPr>
        <p:txBody>
          <a:bodyPr/>
          <a:lstStyle/>
          <a:p>
            <a:endParaRPr lang="en-US"/>
          </a:p>
        </p:txBody>
      </p:sp>
      <p:sp>
        <p:nvSpPr>
          <p:cNvPr id="23" name="Text Placeholder 18">
            <a:extLst>
              <a:ext uri="{FF2B5EF4-FFF2-40B4-BE49-F238E27FC236}">
                <a16:creationId xmlns:a16="http://schemas.microsoft.com/office/drawing/2014/main" id="{87FC69E1-AC58-1643-A1D4-043BBD66D6A0}"/>
              </a:ext>
            </a:extLst>
          </p:cNvPr>
          <p:cNvSpPr>
            <a:spLocks noGrp="1"/>
          </p:cNvSpPr>
          <p:nvPr>
            <p:ph type="body" sz="quarter" idx="11"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4" name="Text Placeholder 20">
            <a:extLst>
              <a:ext uri="{FF2B5EF4-FFF2-40B4-BE49-F238E27FC236}">
                <a16:creationId xmlns:a16="http://schemas.microsoft.com/office/drawing/2014/main" id="{FF590A5E-A90B-364E-AD38-C63332223962}"/>
              </a:ext>
            </a:extLst>
          </p:cNvPr>
          <p:cNvSpPr>
            <a:spLocks noGrp="1"/>
          </p:cNvSpPr>
          <p:nvPr>
            <p:ph type="body" sz="quarter" idx="12"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5" name="Text Placeholder 22">
            <a:extLst>
              <a:ext uri="{FF2B5EF4-FFF2-40B4-BE49-F238E27FC236}">
                <a16:creationId xmlns:a16="http://schemas.microsoft.com/office/drawing/2014/main" id="{4199D868-85E0-8348-81B9-C4B43B5444A3}"/>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66705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018C79-C3EE-D34F-9B35-63FF39F29478}"/>
              </a:ext>
            </a:extLst>
          </p:cNvPr>
          <p:cNvPicPr>
            <a:picLocks noChangeAspect="1"/>
          </p:cNvPicPr>
          <p:nvPr userDrawn="1"/>
        </p:nvPicPr>
        <p:blipFill rotWithShape="1">
          <a:blip r:embed="rId2"/>
          <a:srcRect l="4500" t="-14548" r="19049"/>
          <a:stretch/>
        </p:blipFill>
        <p:spPr>
          <a:xfrm>
            <a:off x="5650083" y="-601402"/>
            <a:ext cx="4611518" cy="4611518"/>
          </a:xfrm>
          <a:prstGeom prst="ellipse">
            <a:avLst/>
          </a:prstGeom>
        </p:spPr>
      </p:pic>
      <p:pic>
        <p:nvPicPr>
          <p:cNvPr id="20" name="Picture 19">
            <a:extLst>
              <a:ext uri="{FF2B5EF4-FFF2-40B4-BE49-F238E27FC236}">
                <a16:creationId xmlns:a16="http://schemas.microsoft.com/office/drawing/2014/main" id="{12D1F273-1690-F04F-BDDB-84A6E5FF755D}"/>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C40F792B-315A-4A46-992C-A9A99692A08A}"/>
              </a:ext>
            </a:extLst>
          </p:cNvPr>
          <p:cNvSpPr>
            <a:spLocks noGrp="1"/>
          </p:cNvSpPr>
          <p:nvPr>
            <p:ph type="body" sz="quarter" idx="10"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2" name="Text Placeholder 20">
            <a:extLst>
              <a:ext uri="{FF2B5EF4-FFF2-40B4-BE49-F238E27FC236}">
                <a16:creationId xmlns:a16="http://schemas.microsoft.com/office/drawing/2014/main" id="{E1392931-0F19-3849-9729-E0BFB01B477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CB0AF6D3-3CFE-684A-B339-D06F5DBF9EAF}"/>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397724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edia Placeholder 2">
            <a:extLst>
              <a:ext uri="{FF2B5EF4-FFF2-40B4-BE49-F238E27FC236}">
                <a16:creationId xmlns:a16="http://schemas.microsoft.com/office/drawing/2014/main" id="{009DD146-31CE-BD49-A3D8-D7DC56907DDC}"/>
              </a:ext>
            </a:extLst>
          </p:cNvPr>
          <p:cNvSpPr>
            <a:spLocks noGrp="1"/>
          </p:cNvSpPr>
          <p:nvPr>
            <p:ph type="media" sz="quarter" idx="10"/>
          </p:nvPr>
        </p:nvSpPr>
        <p:spPr>
          <a:xfrm>
            <a:off x="5792600" y="-460088"/>
            <a:ext cx="4326483" cy="4326483"/>
          </a:xfrm>
          <a:prstGeom prst="ellipse">
            <a:avLst/>
          </a:prstGeom>
          <a:solidFill>
            <a:schemeClr val="bg1">
              <a:alpha val="38000"/>
            </a:schemeClr>
          </a:solidFill>
        </p:spPr>
        <p:txBody>
          <a:bodyPr/>
          <a:lstStyle/>
          <a:p>
            <a:endParaRPr lang="en-US"/>
          </a:p>
        </p:txBody>
      </p:sp>
      <p:pic>
        <p:nvPicPr>
          <p:cNvPr id="21" name="Picture 20">
            <a:extLst>
              <a:ext uri="{FF2B5EF4-FFF2-40B4-BE49-F238E27FC236}">
                <a16:creationId xmlns:a16="http://schemas.microsoft.com/office/drawing/2014/main" id="{8DB3C4BA-1FE0-234A-83A0-A41AECB0CE6B}"/>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5" name="Text Placeholder 18">
            <a:extLst>
              <a:ext uri="{FF2B5EF4-FFF2-40B4-BE49-F238E27FC236}">
                <a16:creationId xmlns:a16="http://schemas.microsoft.com/office/drawing/2014/main" id="{91F3AEA7-5E12-B240-831A-7F08E46BD67B}"/>
              </a:ext>
            </a:extLst>
          </p:cNvPr>
          <p:cNvSpPr>
            <a:spLocks noGrp="1"/>
          </p:cNvSpPr>
          <p:nvPr>
            <p:ph type="body" sz="quarter" idx="13"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6" name="Text Placeholder 20">
            <a:extLst>
              <a:ext uri="{FF2B5EF4-FFF2-40B4-BE49-F238E27FC236}">
                <a16:creationId xmlns:a16="http://schemas.microsoft.com/office/drawing/2014/main" id="{4B408ACA-D7F1-1540-B1C6-682334C982C6}"/>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7" name="Text Placeholder 22">
            <a:extLst>
              <a:ext uri="{FF2B5EF4-FFF2-40B4-BE49-F238E27FC236}">
                <a16:creationId xmlns:a16="http://schemas.microsoft.com/office/drawing/2014/main" id="{D10E8EE2-A528-A948-A304-85D02E3AA709}"/>
              </a:ext>
            </a:extLst>
          </p:cNvPr>
          <p:cNvSpPr>
            <a:spLocks noGrp="1"/>
          </p:cNvSpPr>
          <p:nvPr>
            <p:ph type="body" sz="quarter" idx="14"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95985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Blue">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1" name="Text Placeholder 9">
            <a:extLst>
              <a:ext uri="{FF2B5EF4-FFF2-40B4-BE49-F238E27FC236}">
                <a16:creationId xmlns:a16="http://schemas.microsoft.com/office/drawing/2014/main" id="{CBD9C51E-68A5-6140-B64D-03621A1A3356}"/>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
        <p:nvSpPr>
          <p:cNvPr id="12" name="Title 1">
            <a:extLst>
              <a:ext uri="{FF2B5EF4-FFF2-40B4-BE49-F238E27FC236}">
                <a16:creationId xmlns:a16="http://schemas.microsoft.com/office/drawing/2014/main" id="{2510346C-655C-F643-AE06-68309FCF7743}"/>
              </a:ext>
            </a:extLst>
          </p:cNvPr>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6015105"/>
      </p:ext>
    </p:extLst>
  </p:cSld>
  <p:clrMapOvr>
    <a:masterClrMapping/>
  </p:clrMapOvr>
  <p:extLst>
    <p:ext uri="{DCECCB84-F9BA-43D5-87BE-67443E8EF086}">
      <p15:sldGuideLst xmlns:p15="http://schemas.microsoft.com/office/powerpoint/2012/main">
        <p15:guide id="1" orient="horz" pos="684" userDrawn="1">
          <p15:clr>
            <a:srgbClr val="FBAE40"/>
          </p15:clr>
        </p15:guide>
        <p15:guide id="2" pos="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Nav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DDE6FB95-CDF1-104C-A57B-47F32F84E880}"/>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146813342"/>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Slide Teal">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62862E15-B447-884D-A757-C5A9A4EA41EE}"/>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565983673"/>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4"/>
            <a:ext cx="7886700" cy="99417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Shape 11"/>
          <p:cNvSpPr txBox="1">
            <a:spLocks noGrp="1"/>
          </p:cNvSpPr>
          <p:nvPr>
            <p:ph type="body" idx="1"/>
          </p:nvPr>
        </p:nvSpPr>
        <p:spPr>
          <a:xfrm>
            <a:off x="628650" y="1369219"/>
            <a:ext cx="7886700" cy="3263504"/>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lide Number Placeholder 5"/>
          <p:cNvSpPr>
            <a:spLocks noGrp="1"/>
          </p:cNvSpPr>
          <p:nvPr>
            <p:ph type="sldNum" sz="quarter" idx="4"/>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Tree>
  </p:cSld>
  <p:clrMap bg1="lt1" tx1="dk1" bg2="dk2" tx2="lt2" accent1="accent1" accent2="accent2" accent3="accent3" accent4="accent4" accent5="accent5" accent6="accent6" hlink="hlink" folHlink="folHlink"/>
  <p:sldLayoutIdLst>
    <p:sldLayoutId id="2147483674" r:id="rId1"/>
    <p:sldLayoutId id="2147483679" r:id="rId2"/>
    <p:sldLayoutId id="2147483680" r:id="rId3"/>
    <p:sldLayoutId id="2147483682" r:id="rId4"/>
    <p:sldLayoutId id="2147483681" r:id="rId5"/>
    <p:sldLayoutId id="2147483683" r:id="rId6"/>
    <p:sldLayoutId id="2147483676" r:id="rId7"/>
    <p:sldLayoutId id="2147483690" r:id="rId8"/>
    <p:sldLayoutId id="2147483688" r:id="rId9"/>
    <p:sldLayoutId id="2147483689" r:id="rId10"/>
    <p:sldLayoutId id="2147483685" r:id="rId11"/>
    <p:sldLayoutId id="2147483686" r:id="rId12"/>
    <p:sldLayoutId id="2147483687" r:id="rId13"/>
    <p:sldLayoutId id="2147483678" r:id="rId14"/>
    <p:sldLayoutId id="2147483677" r:id="rId15"/>
    <p:sldLayoutId id="2147483691" r:id="rId16"/>
    <p:sldLayoutId id="2147483692" r:id="rId17"/>
    <p:sldLayoutId id="2147483693" r:id="rId1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naeyc.org/accreditation/early-learning/tools"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644F518-E3DE-D64C-BF04-5128571782E1}"/>
              </a:ext>
            </a:extLst>
          </p:cNvPr>
          <p:cNvSpPr>
            <a:spLocks noGrp="1"/>
          </p:cNvSpPr>
          <p:nvPr>
            <p:ph type="body" sz="quarter" idx="10"/>
          </p:nvPr>
        </p:nvSpPr>
        <p:spPr/>
        <p:txBody>
          <a:bodyPr/>
          <a:lstStyle/>
          <a:p>
            <a:r>
              <a:rPr lang="en-US" dirty="0"/>
              <a:t>NAEYC Accreditation</a:t>
            </a:r>
          </a:p>
          <a:p>
            <a:r>
              <a:rPr lang="en-US" dirty="0"/>
              <a:t>Of Early Learning Programs</a:t>
            </a:r>
          </a:p>
        </p:txBody>
      </p:sp>
      <p:sp>
        <p:nvSpPr>
          <p:cNvPr id="40" name="Text Placeholder 39">
            <a:extLst>
              <a:ext uri="{FF2B5EF4-FFF2-40B4-BE49-F238E27FC236}">
                <a16:creationId xmlns:a16="http://schemas.microsoft.com/office/drawing/2014/main" id="{77FBC8FF-65D7-764A-B14D-65CCB1F636FA}"/>
              </a:ext>
            </a:extLst>
          </p:cNvPr>
          <p:cNvSpPr>
            <a:spLocks noGrp="1"/>
          </p:cNvSpPr>
          <p:nvPr>
            <p:ph type="body" sz="quarter" idx="11"/>
          </p:nvPr>
        </p:nvSpPr>
        <p:spPr>
          <a:xfrm>
            <a:off x="533400" y="2571751"/>
            <a:ext cx="2730795" cy="831850"/>
          </a:xfrm>
        </p:spPr>
        <p:txBody>
          <a:bodyPr/>
          <a:lstStyle/>
          <a:p>
            <a:r>
              <a:rPr lang="en-US" dirty="0"/>
              <a:t>Class Portfolio Template</a:t>
            </a:r>
          </a:p>
        </p:txBody>
      </p:sp>
      <p:sp>
        <p:nvSpPr>
          <p:cNvPr id="41" name="Text Placeholder 40">
            <a:extLst>
              <a:ext uri="{FF2B5EF4-FFF2-40B4-BE49-F238E27FC236}">
                <a16:creationId xmlns:a16="http://schemas.microsoft.com/office/drawing/2014/main" id="{A2A73D05-268C-CF42-8300-3567DD60BFCE}"/>
              </a:ext>
            </a:extLst>
          </p:cNvPr>
          <p:cNvSpPr>
            <a:spLocks noGrp="1"/>
          </p:cNvSpPr>
          <p:nvPr>
            <p:ph type="body" sz="quarter" idx="12"/>
          </p:nvPr>
        </p:nvSpPr>
        <p:spPr>
          <a:xfrm>
            <a:off x="533400" y="3128963"/>
            <a:ext cx="1333500" cy="323850"/>
          </a:xfrm>
        </p:spPr>
        <p:txBody>
          <a:bodyPr/>
          <a:lstStyle/>
          <a:p>
            <a:r>
              <a:rPr lang="en-US" dirty="0"/>
              <a:t>January 2021</a:t>
            </a:r>
          </a:p>
        </p:txBody>
      </p:sp>
    </p:spTree>
    <p:extLst>
      <p:ext uri="{BB962C8B-B14F-4D97-AF65-F5344CB8AC3E}">
        <p14:creationId xmlns:p14="http://schemas.microsoft.com/office/powerpoint/2010/main" val="236960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1D.8</a:t>
            </a:r>
          </a:p>
        </p:txBody>
      </p:sp>
    </p:spTree>
    <p:extLst>
      <p:ext uri="{BB962C8B-B14F-4D97-AF65-F5344CB8AC3E}">
        <p14:creationId xmlns:p14="http://schemas.microsoft.com/office/powerpoint/2010/main" val="728858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3E.11</a:t>
            </a:r>
          </a:p>
        </p:txBody>
      </p:sp>
    </p:spTree>
    <p:extLst>
      <p:ext uri="{BB962C8B-B14F-4D97-AF65-F5344CB8AC3E}">
        <p14:creationId xmlns:p14="http://schemas.microsoft.com/office/powerpoint/2010/main" val="41700250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3E.12</a:t>
            </a:r>
          </a:p>
        </p:txBody>
      </p:sp>
    </p:spTree>
    <p:extLst>
      <p:ext uri="{BB962C8B-B14F-4D97-AF65-F5344CB8AC3E}">
        <p14:creationId xmlns:p14="http://schemas.microsoft.com/office/powerpoint/2010/main" val="35592631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3E.13</a:t>
            </a:r>
          </a:p>
        </p:txBody>
      </p:sp>
    </p:spTree>
    <p:extLst>
      <p:ext uri="{BB962C8B-B14F-4D97-AF65-F5344CB8AC3E}">
        <p14:creationId xmlns:p14="http://schemas.microsoft.com/office/powerpoint/2010/main" val="37293615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3E.14</a:t>
            </a:r>
          </a:p>
        </p:txBody>
      </p:sp>
    </p:spTree>
    <p:extLst>
      <p:ext uri="{BB962C8B-B14F-4D97-AF65-F5344CB8AC3E}">
        <p14:creationId xmlns:p14="http://schemas.microsoft.com/office/powerpoint/2010/main" val="18662835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#1</a:t>
            </a:r>
          </a:p>
        </p:txBody>
      </p:sp>
    </p:spTree>
    <p:extLst>
      <p:ext uri="{BB962C8B-B14F-4D97-AF65-F5344CB8AC3E}">
        <p14:creationId xmlns:p14="http://schemas.microsoft.com/office/powerpoint/2010/main" val="36344060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#2</a:t>
            </a:r>
          </a:p>
        </p:txBody>
      </p:sp>
    </p:spTree>
    <p:extLst>
      <p:ext uri="{BB962C8B-B14F-4D97-AF65-F5344CB8AC3E}">
        <p14:creationId xmlns:p14="http://schemas.microsoft.com/office/powerpoint/2010/main" val="41649657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3G.7</a:t>
            </a:r>
          </a:p>
        </p:txBody>
      </p:sp>
    </p:spTree>
    <p:extLst>
      <p:ext uri="{BB962C8B-B14F-4D97-AF65-F5344CB8AC3E}">
        <p14:creationId xmlns:p14="http://schemas.microsoft.com/office/powerpoint/2010/main" val="13900426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3G.8</a:t>
            </a:r>
          </a:p>
        </p:txBody>
      </p:sp>
    </p:spTree>
    <p:extLst>
      <p:ext uri="{BB962C8B-B14F-4D97-AF65-F5344CB8AC3E}">
        <p14:creationId xmlns:p14="http://schemas.microsoft.com/office/powerpoint/2010/main" val="18673033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#1</a:t>
            </a:r>
          </a:p>
        </p:txBody>
      </p:sp>
    </p:spTree>
    <p:extLst>
      <p:ext uri="{BB962C8B-B14F-4D97-AF65-F5344CB8AC3E}">
        <p14:creationId xmlns:p14="http://schemas.microsoft.com/office/powerpoint/2010/main" val="11840849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#2</a:t>
            </a:r>
          </a:p>
        </p:txBody>
      </p:sp>
    </p:spTree>
    <p:extLst>
      <p:ext uri="{BB962C8B-B14F-4D97-AF65-F5344CB8AC3E}">
        <p14:creationId xmlns:p14="http://schemas.microsoft.com/office/powerpoint/2010/main" val="2973360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#1</a:t>
            </a:r>
          </a:p>
        </p:txBody>
      </p:sp>
    </p:spTree>
    <p:extLst>
      <p:ext uri="{BB962C8B-B14F-4D97-AF65-F5344CB8AC3E}">
        <p14:creationId xmlns:p14="http://schemas.microsoft.com/office/powerpoint/2010/main" val="25317557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3G.10</a:t>
            </a:r>
          </a:p>
        </p:txBody>
      </p:sp>
    </p:spTree>
    <p:extLst>
      <p:ext uri="{BB962C8B-B14F-4D97-AF65-F5344CB8AC3E}">
        <p14:creationId xmlns:p14="http://schemas.microsoft.com/office/powerpoint/2010/main" val="32246242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4B.1</a:t>
            </a:r>
          </a:p>
        </p:txBody>
      </p:sp>
    </p:spTree>
    <p:extLst>
      <p:ext uri="{BB962C8B-B14F-4D97-AF65-F5344CB8AC3E}">
        <p14:creationId xmlns:p14="http://schemas.microsoft.com/office/powerpoint/2010/main" val="36047195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4B.2</a:t>
            </a:r>
          </a:p>
        </p:txBody>
      </p:sp>
    </p:spTree>
    <p:extLst>
      <p:ext uri="{BB962C8B-B14F-4D97-AF65-F5344CB8AC3E}">
        <p14:creationId xmlns:p14="http://schemas.microsoft.com/office/powerpoint/2010/main" val="25130140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4B.3</a:t>
            </a:r>
          </a:p>
        </p:txBody>
      </p:sp>
    </p:spTree>
    <p:extLst>
      <p:ext uri="{BB962C8B-B14F-4D97-AF65-F5344CB8AC3E}">
        <p14:creationId xmlns:p14="http://schemas.microsoft.com/office/powerpoint/2010/main" val="13890469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4C.1</a:t>
            </a:r>
          </a:p>
        </p:txBody>
      </p:sp>
    </p:spTree>
    <p:extLst>
      <p:ext uri="{BB962C8B-B14F-4D97-AF65-F5344CB8AC3E}">
        <p14:creationId xmlns:p14="http://schemas.microsoft.com/office/powerpoint/2010/main" val="9850553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#1</a:t>
            </a:r>
          </a:p>
        </p:txBody>
      </p:sp>
    </p:spTree>
    <p:extLst>
      <p:ext uri="{BB962C8B-B14F-4D97-AF65-F5344CB8AC3E}">
        <p14:creationId xmlns:p14="http://schemas.microsoft.com/office/powerpoint/2010/main" val="33933627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#2</a:t>
            </a:r>
          </a:p>
        </p:txBody>
      </p:sp>
    </p:spTree>
    <p:extLst>
      <p:ext uri="{BB962C8B-B14F-4D97-AF65-F5344CB8AC3E}">
        <p14:creationId xmlns:p14="http://schemas.microsoft.com/office/powerpoint/2010/main" val="35788492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#1</a:t>
            </a:r>
          </a:p>
        </p:txBody>
      </p:sp>
    </p:spTree>
    <p:extLst>
      <p:ext uri="{BB962C8B-B14F-4D97-AF65-F5344CB8AC3E}">
        <p14:creationId xmlns:p14="http://schemas.microsoft.com/office/powerpoint/2010/main" val="16893076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#2</a:t>
            </a:r>
          </a:p>
        </p:txBody>
      </p:sp>
    </p:spTree>
    <p:extLst>
      <p:ext uri="{BB962C8B-B14F-4D97-AF65-F5344CB8AC3E}">
        <p14:creationId xmlns:p14="http://schemas.microsoft.com/office/powerpoint/2010/main" val="24259498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#1</a:t>
            </a:r>
          </a:p>
        </p:txBody>
      </p:sp>
    </p:spTree>
    <p:extLst>
      <p:ext uri="{BB962C8B-B14F-4D97-AF65-F5344CB8AC3E}">
        <p14:creationId xmlns:p14="http://schemas.microsoft.com/office/powerpoint/2010/main" val="250352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#2</a:t>
            </a:r>
          </a:p>
        </p:txBody>
      </p:sp>
    </p:spTree>
    <p:extLst>
      <p:ext uri="{BB962C8B-B14F-4D97-AF65-F5344CB8AC3E}">
        <p14:creationId xmlns:p14="http://schemas.microsoft.com/office/powerpoint/2010/main" val="18385268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#2</a:t>
            </a:r>
          </a:p>
        </p:txBody>
      </p:sp>
    </p:spTree>
    <p:extLst>
      <p:ext uri="{BB962C8B-B14F-4D97-AF65-F5344CB8AC3E}">
        <p14:creationId xmlns:p14="http://schemas.microsoft.com/office/powerpoint/2010/main" val="5807098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7B.2: Example #1</a:t>
            </a:r>
          </a:p>
        </p:txBody>
      </p:sp>
    </p:spTree>
    <p:extLst>
      <p:ext uri="{BB962C8B-B14F-4D97-AF65-F5344CB8AC3E}">
        <p14:creationId xmlns:p14="http://schemas.microsoft.com/office/powerpoint/2010/main" val="23359444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7B.2: Example #2</a:t>
            </a:r>
          </a:p>
        </p:txBody>
      </p:sp>
    </p:spTree>
    <p:extLst>
      <p:ext uri="{BB962C8B-B14F-4D97-AF65-F5344CB8AC3E}">
        <p14:creationId xmlns:p14="http://schemas.microsoft.com/office/powerpoint/2010/main" val="37913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2A.4</a:t>
            </a:r>
          </a:p>
        </p:txBody>
      </p:sp>
    </p:spTree>
    <p:extLst>
      <p:ext uri="{BB962C8B-B14F-4D97-AF65-F5344CB8AC3E}">
        <p14:creationId xmlns:p14="http://schemas.microsoft.com/office/powerpoint/2010/main" val="186800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2A.5: Example #1</a:t>
            </a:r>
          </a:p>
        </p:txBody>
      </p:sp>
    </p:spTree>
    <p:extLst>
      <p:ext uri="{BB962C8B-B14F-4D97-AF65-F5344CB8AC3E}">
        <p14:creationId xmlns:p14="http://schemas.microsoft.com/office/powerpoint/2010/main" val="382095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2A.5: Example #2</a:t>
            </a:r>
          </a:p>
        </p:txBody>
      </p:sp>
    </p:spTree>
    <p:extLst>
      <p:ext uri="{BB962C8B-B14F-4D97-AF65-F5344CB8AC3E}">
        <p14:creationId xmlns:p14="http://schemas.microsoft.com/office/powerpoint/2010/main" val="2095779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2C.1: Example #1</a:t>
            </a:r>
          </a:p>
        </p:txBody>
      </p:sp>
    </p:spTree>
    <p:extLst>
      <p:ext uri="{BB962C8B-B14F-4D97-AF65-F5344CB8AC3E}">
        <p14:creationId xmlns:p14="http://schemas.microsoft.com/office/powerpoint/2010/main" val="3104438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2C.1: Example #2</a:t>
            </a:r>
          </a:p>
        </p:txBody>
      </p:sp>
    </p:spTree>
    <p:extLst>
      <p:ext uri="{BB962C8B-B14F-4D97-AF65-F5344CB8AC3E}">
        <p14:creationId xmlns:p14="http://schemas.microsoft.com/office/powerpoint/2010/main" val="4099626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2D.3: Example #1</a:t>
            </a:r>
          </a:p>
        </p:txBody>
      </p:sp>
    </p:spTree>
    <p:extLst>
      <p:ext uri="{BB962C8B-B14F-4D97-AF65-F5344CB8AC3E}">
        <p14:creationId xmlns:p14="http://schemas.microsoft.com/office/powerpoint/2010/main" val="219733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2D.3: Example #2</a:t>
            </a:r>
          </a:p>
        </p:txBody>
      </p:sp>
    </p:spTree>
    <p:extLst>
      <p:ext uri="{BB962C8B-B14F-4D97-AF65-F5344CB8AC3E}">
        <p14:creationId xmlns:p14="http://schemas.microsoft.com/office/powerpoint/2010/main" val="409949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66692" cy="4219576"/>
          </a:xfrm>
        </p:spPr>
        <p:txBody>
          <a:bodyPr/>
          <a:lstStyle/>
          <a:p>
            <a:pPr>
              <a:lnSpc>
                <a:spcPct val="100000"/>
              </a:lnSpc>
            </a:pPr>
            <a:r>
              <a:rPr lang="en-US" sz="1600" b="0" dirty="0"/>
              <a:t>1. Download the template to your desktop and save as:</a:t>
            </a:r>
            <a:br>
              <a:rPr lang="en-US" sz="1600" b="0" dirty="0"/>
            </a:br>
            <a:r>
              <a:rPr lang="en-US" sz="1600" b="0" dirty="0"/>
              <a:t>	[NAEYC Program </a:t>
            </a:r>
            <a:r>
              <a:rPr lang="en-US" sz="1600" b="0" dirty="0" err="1"/>
              <a:t>ID_Program</a:t>
            </a:r>
            <a:r>
              <a:rPr lang="en-US" sz="1600" b="0" dirty="0"/>
              <a:t> </a:t>
            </a:r>
            <a:r>
              <a:rPr lang="en-US" sz="1600" b="0" dirty="0" err="1"/>
              <a:t>Name_Age</a:t>
            </a:r>
            <a:r>
              <a:rPr lang="en-US" sz="1600" b="0" dirty="0"/>
              <a:t> Category]. </a:t>
            </a:r>
            <a:br>
              <a:rPr lang="en-US" sz="1600" b="0" dirty="0"/>
            </a:br>
            <a:r>
              <a:rPr lang="en-US" sz="1600" b="0" dirty="0"/>
              <a:t>	Example: 123456_MickeysPlayhouse_Toddlers</a:t>
            </a:r>
            <a:br>
              <a:rPr lang="en-US" sz="1600" b="0" dirty="0"/>
            </a:br>
            <a:r>
              <a:rPr lang="en-US" sz="1400" b="0" dirty="0"/>
              <a:t> </a:t>
            </a:r>
            <a:br>
              <a:rPr lang="en-US" sz="1600" b="0" dirty="0"/>
            </a:br>
            <a:r>
              <a:rPr lang="en-US" sz="1600" b="0" dirty="0"/>
              <a:t>2. On </a:t>
            </a:r>
            <a:r>
              <a:rPr lang="en-US" sz="1600" b="0"/>
              <a:t>slide 5, </a:t>
            </a:r>
            <a:r>
              <a:rPr lang="en-US" sz="1600" b="0" dirty="0"/>
              <a:t>input the following information: </a:t>
            </a:r>
            <a:br>
              <a:rPr lang="en-US" sz="1600" b="0" dirty="0"/>
            </a:br>
            <a:r>
              <a:rPr lang="en-US" sz="1600" b="0" dirty="0"/>
              <a:t>	Program Name, NAEYC Program ID, Age Category</a:t>
            </a:r>
            <a:br>
              <a:rPr lang="en-US" sz="1600" b="0" dirty="0"/>
            </a:br>
            <a:r>
              <a:rPr lang="en-US" sz="1400" b="0" dirty="0"/>
              <a:t> </a:t>
            </a:r>
            <a:br>
              <a:rPr lang="en-US" sz="1600" b="0" dirty="0"/>
            </a:br>
            <a:r>
              <a:rPr lang="en-US" sz="1600" b="0" dirty="0"/>
              <a:t>3. Full assessment item language, guidance, and age categories are included in the notes section of each slide.</a:t>
            </a:r>
            <a:br>
              <a:rPr lang="en-US" sz="1600" b="0" dirty="0"/>
            </a:br>
            <a:r>
              <a:rPr lang="en-US" sz="800" b="0" dirty="0"/>
              <a:t> </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68701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2D.4: Example #1</a:t>
            </a:r>
          </a:p>
        </p:txBody>
      </p:sp>
    </p:spTree>
    <p:extLst>
      <p:ext uri="{BB962C8B-B14F-4D97-AF65-F5344CB8AC3E}">
        <p14:creationId xmlns:p14="http://schemas.microsoft.com/office/powerpoint/2010/main" val="107837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2D.4: Example #2</a:t>
            </a:r>
          </a:p>
        </p:txBody>
      </p:sp>
    </p:spTree>
    <p:extLst>
      <p:ext uri="{BB962C8B-B14F-4D97-AF65-F5344CB8AC3E}">
        <p14:creationId xmlns:p14="http://schemas.microsoft.com/office/powerpoint/2010/main" val="266265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#1</a:t>
            </a:r>
          </a:p>
        </p:txBody>
      </p:sp>
    </p:spTree>
    <p:extLst>
      <p:ext uri="{BB962C8B-B14F-4D97-AF65-F5344CB8AC3E}">
        <p14:creationId xmlns:p14="http://schemas.microsoft.com/office/powerpoint/2010/main" val="1937691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#2</a:t>
            </a:r>
          </a:p>
        </p:txBody>
      </p:sp>
    </p:spTree>
    <p:extLst>
      <p:ext uri="{BB962C8B-B14F-4D97-AF65-F5344CB8AC3E}">
        <p14:creationId xmlns:p14="http://schemas.microsoft.com/office/powerpoint/2010/main" val="671607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2E.16</a:t>
            </a:r>
          </a:p>
        </p:txBody>
      </p:sp>
    </p:spTree>
    <p:extLst>
      <p:ext uri="{BB962C8B-B14F-4D97-AF65-F5344CB8AC3E}">
        <p14:creationId xmlns:p14="http://schemas.microsoft.com/office/powerpoint/2010/main" val="3017088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2E.17: Example #1</a:t>
            </a:r>
          </a:p>
        </p:txBody>
      </p:sp>
    </p:spTree>
    <p:extLst>
      <p:ext uri="{BB962C8B-B14F-4D97-AF65-F5344CB8AC3E}">
        <p14:creationId xmlns:p14="http://schemas.microsoft.com/office/powerpoint/2010/main" val="633399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2E.17: Example #2</a:t>
            </a:r>
          </a:p>
        </p:txBody>
      </p:sp>
    </p:spTree>
    <p:extLst>
      <p:ext uri="{BB962C8B-B14F-4D97-AF65-F5344CB8AC3E}">
        <p14:creationId xmlns:p14="http://schemas.microsoft.com/office/powerpoint/2010/main" val="3695622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2E.18</a:t>
            </a:r>
          </a:p>
        </p:txBody>
      </p:sp>
    </p:spTree>
    <p:extLst>
      <p:ext uri="{BB962C8B-B14F-4D97-AF65-F5344CB8AC3E}">
        <p14:creationId xmlns:p14="http://schemas.microsoft.com/office/powerpoint/2010/main" val="145729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2E.19</a:t>
            </a:r>
          </a:p>
        </p:txBody>
      </p:sp>
    </p:spTree>
    <p:extLst>
      <p:ext uri="{BB962C8B-B14F-4D97-AF65-F5344CB8AC3E}">
        <p14:creationId xmlns:p14="http://schemas.microsoft.com/office/powerpoint/2010/main" val="3889352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2E.20</a:t>
            </a:r>
          </a:p>
        </p:txBody>
      </p:sp>
    </p:spTree>
    <p:extLst>
      <p:ext uri="{BB962C8B-B14F-4D97-AF65-F5344CB8AC3E}">
        <p14:creationId xmlns:p14="http://schemas.microsoft.com/office/powerpoint/2010/main" val="82183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4. If your program does not have evidence for an item, please input a text box indicating your program does not meet the item to be rated </a:t>
            </a:r>
            <a:r>
              <a:rPr lang="en-US" sz="1600" b="0" i="1" dirty="0"/>
              <a:t>No</a:t>
            </a:r>
            <a:r>
              <a:rPr lang="en-US" sz="1600" b="0" dirty="0"/>
              <a:t>. Blank slides will be rated </a:t>
            </a:r>
            <a:r>
              <a:rPr lang="en-US" sz="1600" b="0" i="1" dirty="0"/>
              <a:t>No</a:t>
            </a:r>
            <a:r>
              <a:rPr lang="en-US" sz="1600" b="0" dirty="0"/>
              <a:t> automatically. </a:t>
            </a:r>
            <a:br>
              <a:rPr lang="en-US" sz="1600" b="0" dirty="0"/>
            </a:br>
            <a:br>
              <a:rPr lang="en-US" sz="1600" b="0" dirty="0"/>
            </a:br>
            <a:r>
              <a:rPr lang="en-US" sz="1600" b="0" dirty="0"/>
              <a:t>5. You can input pictures by selecting </a:t>
            </a:r>
            <a:r>
              <a:rPr lang="en-US" sz="1600" b="0" i="1" dirty="0"/>
              <a:t>Insert</a:t>
            </a:r>
            <a:r>
              <a:rPr lang="en-US" sz="1600" b="0" dirty="0"/>
              <a:t> from the toolbar, then selecting </a:t>
            </a:r>
            <a:r>
              <a:rPr lang="en-US" sz="1600" b="0" i="1" dirty="0"/>
              <a:t>Pictures</a:t>
            </a:r>
            <a:r>
              <a:rPr lang="en-US" sz="1600" b="0" dirty="0"/>
              <a:t>, and selecting the applicable picture for the assessment item.</a:t>
            </a:r>
            <a:br>
              <a:rPr lang="en-US" sz="1600" b="0" dirty="0"/>
            </a:br>
            <a:r>
              <a:rPr lang="en-US" sz="1600" b="0" dirty="0"/>
              <a:t>   </a:t>
            </a:r>
            <a:br>
              <a:rPr lang="en-US" sz="1600" b="0" dirty="0"/>
            </a:br>
            <a:r>
              <a:rPr lang="en-US" sz="1600" b="0" dirty="0"/>
              <a:t>6. You can input text captions by selecting </a:t>
            </a:r>
            <a:r>
              <a:rPr lang="en-US" sz="1600" b="0" i="1" dirty="0"/>
              <a:t>Insert</a:t>
            </a:r>
            <a:r>
              <a:rPr lang="en-US" sz="1600" b="0" dirty="0"/>
              <a:t> from the toolbar, then selecting </a:t>
            </a:r>
            <a:r>
              <a:rPr lang="en-US" sz="1600" b="0" i="1" dirty="0"/>
              <a:t>Text Box</a:t>
            </a:r>
            <a:r>
              <a:rPr lang="en-US" sz="1600" b="0" dirty="0"/>
              <a:t>, and typing in the applicable caption for the evidence.</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8564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2E.21</a:t>
            </a:r>
          </a:p>
        </p:txBody>
      </p:sp>
    </p:spTree>
    <p:extLst>
      <p:ext uri="{BB962C8B-B14F-4D97-AF65-F5344CB8AC3E}">
        <p14:creationId xmlns:p14="http://schemas.microsoft.com/office/powerpoint/2010/main" val="4116344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2E.22: Example #1</a:t>
            </a:r>
          </a:p>
        </p:txBody>
      </p:sp>
    </p:spTree>
    <p:extLst>
      <p:ext uri="{BB962C8B-B14F-4D97-AF65-F5344CB8AC3E}">
        <p14:creationId xmlns:p14="http://schemas.microsoft.com/office/powerpoint/2010/main" val="174355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2E.22: Example #2</a:t>
            </a:r>
          </a:p>
        </p:txBody>
      </p:sp>
    </p:spTree>
    <p:extLst>
      <p:ext uri="{BB962C8B-B14F-4D97-AF65-F5344CB8AC3E}">
        <p14:creationId xmlns:p14="http://schemas.microsoft.com/office/powerpoint/2010/main" val="1373309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2E.23</a:t>
            </a:r>
          </a:p>
        </p:txBody>
      </p:sp>
    </p:spTree>
    <p:extLst>
      <p:ext uri="{BB962C8B-B14F-4D97-AF65-F5344CB8AC3E}">
        <p14:creationId xmlns:p14="http://schemas.microsoft.com/office/powerpoint/2010/main" val="3641739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2F.12</a:t>
            </a:r>
          </a:p>
        </p:txBody>
      </p:sp>
    </p:spTree>
    <p:extLst>
      <p:ext uri="{BB962C8B-B14F-4D97-AF65-F5344CB8AC3E}">
        <p14:creationId xmlns:p14="http://schemas.microsoft.com/office/powerpoint/2010/main" val="3340007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#1</a:t>
            </a:r>
          </a:p>
        </p:txBody>
      </p:sp>
    </p:spTree>
    <p:extLst>
      <p:ext uri="{BB962C8B-B14F-4D97-AF65-F5344CB8AC3E}">
        <p14:creationId xmlns:p14="http://schemas.microsoft.com/office/powerpoint/2010/main" val="2741999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#2</a:t>
            </a:r>
          </a:p>
        </p:txBody>
      </p:sp>
    </p:spTree>
    <p:extLst>
      <p:ext uri="{BB962C8B-B14F-4D97-AF65-F5344CB8AC3E}">
        <p14:creationId xmlns:p14="http://schemas.microsoft.com/office/powerpoint/2010/main" val="4128473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2F.14: Lesson Plan #1</a:t>
            </a:r>
          </a:p>
        </p:txBody>
      </p:sp>
    </p:spTree>
    <p:extLst>
      <p:ext uri="{BB962C8B-B14F-4D97-AF65-F5344CB8AC3E}">
        <p14:creationId xmlns:p14="http://schemas.microsoft.com/office/powerpoint/2010/main" val="2737696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2F.14: Lesson Plan #2</a:t>
            </a:r>
          </a:p>
        </p:txBody>
      </p:sp>
    </p:spTree>
    <p:extLst>
      <p:ext uri="{BB962C8B-B14F-4D97-AF65-F5344CB8AC3E}">
        <p14:creationId xmlns:p14="http://schemas.microsoft.com/office/powerpoint/2010/main" val="3883414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2F.15: Lesson Plan #1</a:t>
            </a:r>
          </a:p>
        </p:txBody>
      </p:sp>
    </p:spTree>
    <p:extLst>
      <p:ext uri="{BB962C8B-B14F-4D97-AF65-F5344CB8AC3E}">
        <p14:creationId xmlns:p14="http://schemas.microsoft.com/office/powerpoint/2010/main" val="2793507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7. If your evidence needs to go on multiple sides, right click on the slide from the left side menu and select </a:t>
            </a:r>
            <a:r>
              <a:rPr lang="en-US" sz="1600" b="0" i="1" dirty="0"/>
              <a:t>Duplicate Slide</a:t>
            </a:r>
            <a:r>
              <a:rPr lang="en-US" sz="1600" b="0" dirty="0"/>
              <a:t>. Repeat as many times as needed to provide enough space for all applicable evidence needed to fully meet the assessment item. </a:t>
            </a:r>
            <a:br>
              <a:rPr lang="en-US" sz="1600" b="0" dirty="0"/>
            </a:br>
            <a:br>
              <a:rPr lang="en-US" sz="1600" b="0" dirty="0"/>
            </a:br>
            <a:r>
              <a:rPr lang="en-US" sz="1600" b="0" dirty="0"/>
              <a:t>For portfolio tools and resources, visit our website at </a:t>
            </a:r>
            <a:br>
              <a:rPr lang="en-US" sz="1600" b="0" dirty="0"/>
            </a:br>
            <a:r>
              <a:rPr lang="en-US" sz="1600" b="0" dirty="0">
                <a:hlinkClick r:id="rId2">
                  <a:extLst>
                    <a:ext uri="{A12FA001-AC4F-418D-AE19-62706E023703}">
                      <ahyp:hlinkClr xmlns:ahyp="http://schemas.microsoft.com/office/drawing/2018/hyperlinkcolor" val="tx"/>
                    </a:ext>
                  </a:extLst>
                </a:hlinkClick>
              </a:rPr>
              <a:t>https://www.naeyc.org/accreditation/early-learning/tools</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888194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2F.15: Lesson Plan #2</a:t>
            </a:r>
          </a:p>
        </p:txBody>
      </p:sp>
    </p:spTree>
    <p:extLst>
      <p:ext uri="{BB962C8B-B14F-4D97-AF65-F5344CB8AC3E}">
        <p14:creationId xmlns:p14="http://schemas.microsoft.com/office/powerpoint/2010/main" val="3523149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2G.5</a:t>
            </a:r>
          </a:p>
        </p:txBody>
      </p:sp>
    </p:spTree>
    <p:extLst>
      <p:ext uri="{BB962C8B-B14F-4D97-AF65-F5344CB8AC3E}">
        <p14:creationId xmlns:p14="http://schemas.microsoft.com/office/powerpoint/2010/main" val="3302358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2G.8: Lesson Plan #1</a:t>
            </a:r>
          </a:p>
        </p:txBody>
      </p:sp>
    </p:spTree>
    <p:extLst>
      <p:ext uri="{BB962C8B-B14F-4D97-AF65-F5344CB8AC3E}">
        <p14:creationId xmlns:p14="http://schemas.microsoft.com/office/powerpoint/2010/main" val="1061231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2G.8: Lesson Plan #2</a:t>
            </a:r>
          </a:p>
        </p:txBody>
      </p:sp>
    </p:spTree>
    <p:extLst>
      <p:ext uri="{BB962C8B-B14F-4D97-AF65-F5344CB8AC3E}">
        <p14:creationId xmlns:p14="http://schemas.microsoft.com/office/powerpoint/2010/main" val="2084025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2G.9: Lesson Plan #1</a:t>
            </a:r>
          </a:p>
        </p:txBody>
      </p:sp>
    </p:spTree>
    <p:extLst>
      <p:ext uri="{BB962C8B-B14F-4D97-AF65-F5344CB8AC3E}">
        <p14:creationId xmlns:p14="http://schemas.microsoft.com/office/powerpoint/2010/main" val="761867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2G.9: Lesson Plan #2</a:t>
            </a:r>
          </a:p>
        </p:txBody>
      </p:sp>
    </p:spTree>
    <p:extLst>
      <p:ext uri="{BB962C8B-B14F-4D97-AF65-F5344CB8AC3E}">
        <p14:creationId xmlns:p14="http://schemas.microsoft.com/office/powerpoint/2010/main" val="1831749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2G.10: Lesson Plan #1</a:t>
            </a:r>
          </a:p>
        </p:txBody>
      </p:sp>
    </p:spTree>
    <p:extLst>
      <p:ext uri="{BB962C8B-B14F-4D97-AF65-F5344CB8AC3E}">
        <p14:creationId xmlns:p14="http://schemas.microsoft.com/office/powerpoint/2010/main" val="1894939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2G.10: Lesson Plan #2</a:t>
            </a:r>
          </a:p>
        </p:txBody>
      </p:sp>
    </p:spTree>
    <p:extLst>
      <p:ext uri="{BB962C8B-B14F-4D97-AF65-F5344CB8AC3E}">
        <p14:creationId xmlns:p14="http://schemas.microsoft.com/office/powerpoint/2010/main" val="199541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2G.11: Example #1</a:t>
            </a:r>
          </a:p>
        </p:txBody>
      </p:sp>
    </p:spTree>
    <p:extLst>
      <p:ext uri="{BB962C8B-B14F-4D97-AF65-F5344CB8AC3E}">
        <p14:creationId xmlns:p14="http://schemas.microsoft.com/office/powerpoint/2010/main" val="1555176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2G.11: Example #2</a:t>
            </a:r>
          </a:p>
        </p:txBody>
      </p:sp>
    </p:spTree>
    <p:extLst>
      <p:ext uri="{BB962C8B-B14F-4D97-AF65-F5344CB8AC3E}">
        <p14:creationId xmlns:p14="http://schemas.microsoft.com/office/powerpoint/2010/main" val="235771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2710357-49DF-4ABF-B5BF-163467F40015}"/>
              </a:ext>
            </a:extLst>
          </p:cNvPr>
          <p:cNvSpPr>
            <a:spLocks noGrp="1"/>
          </p:cNvSpPr>
          <p:nvPr>
            <p:ph type="body" sz="quarter" idx="11"/>
          </p:nvPr>
        </p:nvSpPr>
        <p:spPr>
          <a:xfrm>
            <a:off x="680744" y="1161146"/>
            <a:ext cx="4623643" cy="2657864"/>
          </a:xfrm>
        </p:spPr>
        <p:txBody>
          <a:bodyPr/>
          <a:lstStyle/>
          <a:p>
            <a:r>
              <a:rPr lang="en-US" dirty="0"/>
              <a:t>Program Name:</a:t>
            </a:r>
          </a:p>
          <a:p>
            <a:r>
              <a:rPr lang="en-US" dirty="0"/>
              <a:t>NAEYC Program ID Number:</a:t>
            </a:r>
          </a:p>
          <a:p>
            <a:endParaRPr lang="en-US" dirty="0"/>
          </a:p>
          <a:p>
            <a:r>
              <a:rPr lang="en-US" dirty="0"/>
              <a:t>Portfolio Age Category:</a:t>
            </a:r>
          </a:p>
          <a:p>
            <a:endParaRPr lang="en-US" dirty="0"/>
          </a:p>
        </p:txBody>
      </p:sp>
      <p:pic>
        <p:nvPicPr>
          <p:cNvPr id="13" name="Picture 12">
            <a:extLst>
              <a:ext uri="{FF2B5EF4-FFF2-40B4-BE49-F238E27FC236}">
                <a16:creationId xmlns:a16="http://schemas.microsoft.com/office/drawing/2014/main" id="{6FE100D6-EBD0-4365-A3E0-24D9F559C4DC}"/>
              </a:ext>
            </a:extLst>
          </p:cNvPr>
          <p:cNvPicPr>
            <a:picLocks noChangeAspect="1"/>
          </p:cNvPicPr>
          <p:nvPr/>
        </p:nvPicPr>
        <p:blipFill>
          <a:blip r:embed="rId2"/>
          <a:stretch>
            <a:fillRect/>
          </a:stretch>
        </p:blipFill>
        <p:spPr>
          <a:xfrm>
            <a:off x="453599" y="351515"/>
            <a:ext cx="3352825" cy="809631"/>
          </a:xfrm>
          <a:prstGeom prst="rect">
            <a:avLst/>
          </a:prstGeom>
        </p:spPr>
      </p:pic>
      <p:sp>
        <p:nvSpPr>
          <p:cNvPr id="19" name="Text Placeholder 40">
            <a:extLst>
              <a:ext uri="{FF2B5EF4-FFF2-40B4-BE49-F238E27FC236}">
                <a16:creationId xmlns:a16="http://schemas.microsoft.com/office/drawing/2014/main" id="{1A0CE31B-14A3-44B4-8A5E-333472D34559}"/>
              </a:ext>
            </a:extLst>
          </p:cNvPr>
          <p:cNvSpPr txBox="1">
            <a:spLocks/>
          </p:cNvSpPr>
          <p:nvPr/>
        </p:nvSpPr>
        <p:spPr>
          <a:xfrm>
            <a:off x="7809236" y="4846795"/>
            <a:ext cx="1334764"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January 2021</a:t>
            </a:r>
          </a:p>
        </p:txBody>
      </p:sp>
    </p:spTree>
    <p:extLst>
      <p:ext uri="{BB962C8B-B14F-4D97-AF65-F5344CB8AC3E}">
        <p14:creationId xmlns:p14="http://schemas.microsoft.com/office/powerpoint/2010/main" val="350186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2H.1: Lesson Plan #1</a:t>
            </a:r>
          </a:p>
        </p:txBody>
      </p:sp>
    </p:spTree>
    <p:extLst>
      <p:ext uri="{BB962C8B-B14F-4D97-AF65-F5344CB8AC3E}">
        <p14:creationId xmlns:p14="http://schemas.microsoft.com/office/powerpoint/2010/main" val="718280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2H.1: Lesson Plan #2</a:t>
            </a:r>
          </a:p>
        </p:txBody>
      </p:sp>
    </p:spTree>
    <p:extLst>
      <p:ext uri="{BB962C8B-B14F-4D97-AF65-F5344CB8AC3E}">
        <p14:creationId xmlns:p14="http://schemas.microsoft.com/office/powerpoint/2010/main" val="3535512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#1</a:t>
            </a:r>
          </a:p>
        </p:txBody>
      </p:sp>
    </p:spTree>
    <p:extLst>
      <p:ext uri="{BB962C8B-B14F-4D97-AF65-F5344CB8AC3E}">
        <p14:creationId xmlns:p14="http://schemas.microsoft.com/office/powerpoint/2010/main" val="1881926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#2</a:t>
            </a:r>
          </a:p>
        </p:txBody>
      </p:sp>
    </p:spTree>
    <p:extLst>
      <p:ext uri="{BB962C8B-B14F-4D97-AF65-F5344CB8AC3E}">
        <p14:creationId xmlns:p14="http://schemas.microsoft.com/office/powerpoint/2010/main" val="2029914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#1</a:t>
            </a:r>
          </a:p>
        </p:txBody>
      </p:sp>
    </p:spTree>
    <p:extLst>
      <p:ext uri="{BB962C8B-B14F-4D97-AF65-F5344CB8AC3E}">
        <p14:creationId xmlns:p14="http://schemas.microsoft.com/office/powerpoint/2010/main" val="2791390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#2</a:t>
            </a:r>
          </a:p>
        </p:txBody>
      </p:sp>
    </p:spTree>
    <p:extLst>
      <p:ext uri="{BB962C8B-B14F-4D97-AF65-F5344CB8AC3E}">
        <p14:creationId xmlns:p14="http://schemas.microsoft.com/office/powerpoint/2010/main" val="2595552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#1</a:t>
            </a:r>
          </a:p>
        </p:txBody>
      </p:sp>
    </p:spTree>
    <p:extLst>
      <p:ext uri="{BB962C8B-B14F-4D97-AF65-F5344CB8AC3E}">
        <p14:creationId xmlns:p14="http://schemas.microsoft.com/office/powerpoint/2010/main" val="819429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#2</a:t>
            </a:r>
          </a:p>
        </p:txBody>
      </p:sp>
    </p:spTree>
    <p:extLst>
      <p:ext uri="{BB962C8B-B14F-4D97-AF65-F5344CB8AC3E}">
        <p14:creationId xmlns:p14="http://schemas.microsoft.com/office/powerpoint/2010/main" val="3501935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#1</a:t>
            </a:r>
          </a:p>
        </p:txBody>
      </p:sp>
    </p:spTree>
    <p:extLst>
      <p:ext uri="{BB962C8B-B14F-4D97-AF65-F5344CB8AC3E}">
        <p14:creationId xmlns:p14="http://schemas.microsoft.com/office/powerpoint/2010/main" val="2734151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#2</a:t>
            </a:r>
          </a:p>
        </p:txBody>
      </p:sp>
    </p:spTree>
    <p:extLst>
      <p:ext uri="{BB962C8B-B14F-4D97-AF65-F5344CB8AC3E}">
        <p14:creationId xmlns:p14="http://schemas.microsoft.com/office/powerpoint/2010/main" val="184939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#1</a:t>
            </a:r>
          </a:p>
        </p:txBody>
      </p:sp>
    </p:spTree>
    <p:extLst>
      <p:ext uri="{BB962C8B-B14F-4D97-AF65-F5344CB8AC3E}">
        <p14:creationId xmlns:p14="http://schemas.microsoft.com/office/powerpoint/2010/main" val="2518291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#1</a:t>
            </a:r>
          </a:p>
        </p:txBody>
      </p:sp>
    </p:spTree>
    <p:extLst>
      <p:ext uri="{BB962C8B-B14F-4D97-AF65-F5344CB8AC3E}">
        <p14:creationId xmlns:p14="http://schemas.microsoft.com/office/powerpoint/2010/main" val="330336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#2</a:t>
            </a:r>
          </a:p>
        </p:txBody>
      </p:sp>
    </p:spTree>
    <p:extLst>
      <p:ext uri="{BB962C8B-B14F-4D97-AF65-F5344CB8AC3E}">
        <p14:creationId xmlns:p14="http://schemas.microsoft.com/office/powerpoint/2010/main" val="3901544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#1</a:t>
            </a:r>
          </a:p>
        </p:txBody>
      </p:sp>
    </p:spTree>
    <p:extLst>
      <p:ext uri="{BB962C8B-B14F-4D97-AF65-F5344CB8AC3E}">
        <p14:creationId xmlns:p14="http://schemas.microsoft.com/office/powerpoint/2010/main" val="2199569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#2</a:t>
            </a:r>
          </a:p>
        </p:txBody>
      </p:sp>
    </p:spTree>
    <p:extLst>
      <p:ext uri="{BB962C8B-B14F-4D97-AF65-F5344CB8AC3E}">
        <p14:creationId xmlns:p14="http://schemas.microsoft.com/office/powerpoint/2010/main" val="4315244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#1</a:t>
            </a:r>
          </a:p>
        </p:txBody>
      </p:sp>
    </p:spTree>
    <p:extLst>
      <p:ext uri="{BB962C8B-B14F-4D97-AF65-F5344CB8AC3E}">
        <p14:creationId xmlns:p14="http://schemas.microsoft.com/office/powerpoint/2010/main" val="1072871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#2</a:t>
            </a:r>
          </a:p>
        </p:txBody>
      </p:sp>
    </p:spTree>
    <p:extLst>
      <p:ext uri="{BB962C8B-B14F-4D97-AF65-F5344CB8AC3E}">
        <p14:creationId xmlns:p14="http://schemas.microsoft.com/office/powerpoint/2010/main" val="3161948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#3</a:t>
            </a:r>
          </a:p>
        </p:txBody>
      </p:sp>
    </p:spTree>
    <p:extLst>
      <p:ext uri="{BB962C8B-B14F-4D97-AF65-F5344CB8AC3E}">
        <p14:creationId xmlns:p14="http://schemas.microsoft.com/office/powerpoint/2010/main" val="2642761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#1</a:t>
            </a:r>
          </a:p>
        </p:txBody>
      </p:sp>
    </p:spTree>
    <p:extLst>
      <p:ext uri="{BB962C8B-B14F-4D97-AF65-F5344CB8AC3E}">
        <p14:creationId xmlns:p14="http://schemas.microsoft.com/office/powerpoint/2010/main" val="4062021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#2</a:t>
            </a:r>
          </a:p>
        </p:txBody>
      </p:sp>
    </p:spTree>
    <p:extLst>
      <p:ext uri="{BB962C8B-B14F-4D97-AF65-F5344CB8AC3E}">
        <p14:creationId xmlns:p14="http://schemas.microsoft.com/office/powerpoint/2010/main" val="1643395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#1</a:t>
            </a:r>
          </a:p>
        </p:txBody>
      </p:sp>
    </p:spTree>
    <p:extLst>
      <p:ext uri="{BB962C8B-B14F-4D97-AF65-F5344CB8AC3E}">
        <p14:creationId xmlns:p14="http://schemas.microsoft.com/office/powerpoint/2010/main" val="3745283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#2</a:t>
            </a:r>
          </a:p>
        </p:txBody>
      </p:sp>
    </p:spTree>
    <p:extLst>
      <p:ext uri="{BB962C8B-B14F-4D97-AF65-F5344CB8AC3E}">
        <p14:creationId xmlns:p14="http://schemas.microsoft.com/office/powerpoint/2010/main" val="1502459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#2</a:t>
            </a:r>
          </a:p>
        </p:txBody>
      </p:sp>
    </p:spTree>
    <p:extLst>
      <p:ext uri="{BB962C8B-B14F-4D97-AF65-F5344CB8AC3E}">
        <p14:creationId xmlns:p14="http://schemas.microsoft.com/office/powerpoint/2010/main" val="7182768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#1</a:t>
            </a:r>
          </a:p>
        </p:txBody>
      </p:sp>
    </p:spTree>
    <p:extLst>
      <p:ext uri="{BB962C8B-B14F-4D97-AF65-F5344CB8AC3E}">
        <p14:creationId xmlns:p14="http://schemas.microsoft.com/office/powerpoint/2010/main" val="9642484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#2</a:t>
            </a:r>
          </a:p>
        </p:txBody>
      </p:sp>
    </p:spTree>
    <p:extLst>
      <p:ext uri="{BB962C8B-B14F-4D97-AF65-F5344CB8AC3E}">
        <p14:creationId xmlns:p14="http://schemas.microsoft.com/office/powerpoint/2010/main" val="37151271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#1</a:t>
            </a:r>
          </a:p>
        </p:txBody>
      </p:sp>
    </p:spTree>
    <p:extLst>
      <p:ext uri="{BB962C8B-B14F-4D97-AF65-F5344CB8AC3E}">
        <p14:creationId xmlns:p14="http://schemas.microsoft.com/office/powerpoint/2010/main" val="20292335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#2</a:t>
            </a:r>
          </a:p>
        </p:txBody>
      </p:sp>
    </p:spTree>
    <p:extLst>
      <p:ext uri="{BB962C8B-B14F-4D97-AF65-F5344CB8AC3E}">
        <p14:creationId xmlns:p14="http://schemas.microsoft.com/office/powerpoint/2010/main" val="1414966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2L.9: Example #1</a:t>
            </a:r>
          </a:p>
        </p:txBody>
      </p:sp>
    </p:spTree>
    <p:extLst>
      <p:ext uri="{BB962C8B-B14F-4D97-AF65-F5344CB8AC3E}">
        <p14:creationId xmlns:p14="http://schemas.microsoft.com/office/powerpoint/2010/main" val="18584449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2L.9: Example #2</a:t>
            </a:r>
          </a:p>
        </p:txBody>
      </p:sp>
    </p:spTree>
    <p:extLst>
      <p:ext uri="{BB962C8B-B14F-4D97-AF65-F5344CB8AC3E}">
        <p14:creationId xmlns:p14="http://schemas.microsoft.com/office/powerpoint/2010/main" val="3157301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2L.10: Example #1</a:t>
            </a:r>
          </a:p>
        </p:txBody>
      </p:sp>
    </p:spTree>
    <p:extLst>
      <p:ext uri="{BB962C8B-B14F-4D97-AF65-F5344CB8AC3E}">
        <p14:creationId xmlns:p14="http://schemas.microsoft.com/office/powerpoint/2010/main" val="36385165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2L.10: Example #2</a:t>
            </a:r>
          </a:p>
        </p:txBody>
      </p:sp>
    </p:spTree>
    <p:extLst>
      <p:ext uri="{BB962C8B-B14F-4D97-AF65-F5344CB8AC3E}">
        <p14:creationId xmlns:p14="http://schemas.microsoft.com/office/powerpoint/2010/main" val="1379261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#1</a:t>
            </a:r>
          </a:p>
        </p:txBody>
      </p:sp>
    </p:spTree>
    <p:extLst>
      <p:ext uri="{BB962C8B-B14F-4D97-AF65-F5344CB8AC3E}">
        <p14:creationId xmlns:p14="http://schemas.microsoft.com/office/powerpoint/2010/main" val="231415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1D.6</a:t>
            </a:r>
          </a:p>
        </p:txBody>
      </p:sp>
    </p:spTree>
    <p:extLst>
      <p:ext uri="{BB962C8B-B14F-4D97-AF65-F5344CB8AC3E}">
        <p14:creationId xmlns:p14="http://schemas.microsoft.com/office/powerpoint/2010/main" val="3367286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#2</a:t>
            </a:r>
          </a:p>
        </p:txBody>
      </p:sp>
    </p:spTree>
    <p:extLst>
      <p:ext uri="{BB962C8B-B14F-4D97-AF65-F5344CB8AC3E}">
        <p14:creationId xmlns:p14="http://schemas.microsoft.com/office/powerpoint/2010/main" val="38597362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#1</a:t>
            </a:r>
          </a:p>
        </p:txBody>
      </p:sp>
    </p:spTree>
    <p:extLst>
      <p:ext uri="{BB962C8B-B14F-4D97-AF65-F5344CB8AC3E}">
        <p14:creationId xmlns:p14="http://schemas.microsoft.com/office/powerpoint/2010/main" val="4044769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#2</a:t>
            </a:r>
          </a:p>
        </p:txBody>
      </p:sp>
    </p:spTree>
    <p:extLst>
      <p:ext uri="{BB962C8B-B14F-4D97-AF65-F5344CB8AC3E}">
        <p14:creationId xmlns:p14="http://schemas.microsoft.com/office/powerpoint/2010/main" val="23901168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#1</a:t>
            </a:r>
          </a:p>
        </p:txBody>
      </p:sp>
    </p:spTree>
    <p:extLst>
      <p:ext uri="{BB962C8B-B14F-4D97-AF65-F5344CB8AC3E}">
        <p14:creationId xmlns:p14="http://schemas.microsoft.com/office/powerpoint/2010/main" val="26366803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#2</a:t>
            </a:r>
          </a:p>
        </p:txBody>
      </p:sp>
    </p:spTree>
    <p:extLst>
      <p:ext uri="{BB962C8B-B14F-4D97-AF65-F5344CB8AC3E}">
        <p14:creationId xmlns:p14="http://schemas.microsoft.com/office/powerpoint/2010/main" val="34779010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3D.3: Lesson Plan #1</a:t>
            </a:r>
          </a:p>
        </p:txBody>
      </p:sp>
    </p:spTree>
    <p:extLst>
      <p:ext uri="{BB962C8B-B14F-4D97-AF65-F5344CB8AC3E}">
        <p14:creationId xmlns:p14="http://schemas.microsoft.com/office/powerpoint/2010/main" val="21966626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3D.3: Lesson Plan #2</a:t>
            </a:r>
          </a:p>
        </p:txBody>
      </p:sp>
    </p:spTree>
    <p:extLst>
      <p:ext uri="{BB962C8B-B14F-4D97-AF65-F5344CB8AC3E}">
        <p14:creationId xmlns:p14="http://schemas.microsoft.com/office/powerpoint/2010/main" val="2936133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#1</a:t>
            </a:r>
          </a:p>
        </p:txBody>
      </p:sp>
    </p:spTree>
    <p:extLst>
      <p:ext uri="{BB962C8B-B14F-4D97-AF65-F5344CB8AC3E}">
        <p14:creationId xmlns:p14="http://schemas.microsoft.com/office/powerpoint/2010/main" val="3706663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#2</a:t>
            </a:r>
          </a:p>
        </p:txBody>
      </p:sp>
    </p:spTree>
    <p:extLst>
      <p:ext uri="{BB962C8B-B14F-4D97-AF65-F5344CB8AC3E}">
        <p14:creationId xmlns:p14="http://schemas.microsoft.com/office/powerpoint/2010/main" val="32943259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#1</a:t>
            </a:r>
          </a:p>
        </p:txBody>
      </p:sp>
    </p:spTree>
    <p:extLst>
      <p:ext uri="{BB962C8B-B14F-4D97-AF65-F5344CB8AC3E}">
        <p14:creationId xmlns:p14="http://schemas.microsoft.com/office/powerpoint/2010/main" val="378494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1D.7</a:t>
            </a:r>
          </a:p>
        </p:txBody>
      </p:sp>
    </p:spTree>
    <p:extLst>
      <p:ext uri="{BB962C8B-B14F-4D97-AF65-F5344CB8AC3E}">
        <p14:creationId xmlns:p14="http://schemas.microsoft.com/office/powerpoint/2010/main" val="98583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#2</a:t>
            </a:r>
          </a:p>
        </p:txBody>
      </p:sp>
    </p:spTree>
    <p:extLst>
      <p:ext uri="{BB962C8B-B14F-4D97-AF65-F5344CB8AC3E}">
        <p14:creationId xmlns:p14="http://schemas.microsoft.com/office/powerpoint/2010/main" val="29702934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#1</a:t>
            </a:r>
          </a:p>
        </p:txBody>
      </p:sp>
    </p:spTree>
    <p:extLst>
      <p:ext uri="{BB962C8B-B14F-4D97-AF65-F5344CB8AC3E}">
        <p14:creationId xmlns:p14="http://schemas.microsoft.com/office/powerpoint/2010/main" val="7524932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#2</a:t>
            </a:r>
          </a:p>
        </p:txBody>
      </p:sp>
    </p:spTree>
    <p:extLst>
      <p:ext uri="{BB962C8B-B14F-4D97-AF65-F5344CB8AC3E}">
        <p14:creationId xmlns:p14="http://schemas.microsoft.com/office/powerpoint/2010/main" val="2180045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3D.7: Lesson Plan #1</a:t>
            </a:r>
          </a:p>
        </p:txBody>
      </p:sp>
    </p:spTree>
    <p:extLst>
      <p:ext uri="{BB962C8B-B14F-4D97-AF65-F5344CB8AC3E}">
        <p14:creationId xmlns:p14="http://schemas.microsoft.com/office/powerpoint/2010/main" val="28709578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3D.7: Lesson Plan #2</a:t>
            </a:r>
          </a:p>
        </p:txBody>
      </p:sp>
    </p:spTree>
    <p:extLst>
      <p:ext uri="{BB962C8B-B14F-4D97-AF65-F5344CB8AC3E}">
        <p14:creationId xmlns:p14="http://schemas.microsoft.com/office/powerpoint/2010/main" val="28200100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3D.8: Lesson Plan #1</a:t>
            </a:r>
          </a:p>
        </p:txBody>
      </p:sp>
    </p:spTree>
    <p:extLst>
      <p:ext uri="{BB962C8B-B14F-4D97-AF65-F5344CB8AC3E}">
        <p14:creationId xmlns:p14="http://schemas.microsoft.com/office/powerpoint/2010/main" val="992368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3D.8: Lesson Plan #2</a:t>
            </a:r>
          </a:p>
        </p:txBody>
      </p:sp>
    </p:spTree>
    <p:extLst>
      <p:ext uri="{BB962C8B-B14F-4D97-AF65-F5344CB8AC3E}">
        <p14:creationId xmlns:p14="http://schemas.microsoft.com/office/powerpoint/2010/main" val="38227439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3E.8</a:t>
            </a:r>
          </a:p>
        </p:txBody>
      </p:sp>
    </p:spTree>
    <p:extLst>
      <p:ext uri="{BB962C8B-B14F-4D97-AF65-F5344CB8AC3E}">
        <p14:creationId xmlns:p14="http://schemas.microsoft.com/office/powerpoint/2010/main" val="33187841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3E.9</a:t>
            </a:r>
          </a:p>
        </p:txBody>
      </p:sp>
    </p:spTree>
    <p:extLst>
      <p:ext uri="{BB962C8B-B14F-4D97-AF65-F5344CB8AC3E}">
        <p14:creationId xmlns:p14="http://schemas.microsoft.com/office/powerpoint/2010/main" val="40029444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3E.10</a:t>
            </a:r>
          </a:p>
        </p:txBody>
      </p:sp>
    </p:spTree>
    <p:extLst>
      <p:ext uri="{BB962C8B-B14F-4D97-AF65-F5344CB8AC3E}">
        <p14:creationId xmlns:p14="http://schemas.microsoft.com/office/powerpoint/2010/main" val="2423851284"/>
      </p:ext>
    </p:extLst>
  </p:cSld>
  <p:clrMapOvr>
    <a:masterClrMapping/>
  </p:clrMapOvr>
</p:sld>
</file>

<file path=ppt/theme/theme1.xml><?xml version="1.0" encoding="utf-8"?>
<a:theme xmlns:a="http://schemas.openxmlformats.org/drawingml/2006/main" name="Office Theme">
  <a:themeElements>
    <a:clrScheme name="Custom 1">
      <a:dk1>
        <a:srgbClr val="3A3A3C"/>
      </a:dk1>
      <a:lt1>
        <a:srgbClr val="FFFFFF"/>
      </a:lt1>
      <a:dk2>
        <a:srgbClr val="3A3A3C"/>
      </a:dk2>
      <a:lt2>
        <a:srgbClr val="FEFFFF"/>
      </a:lt2>
      <a:accent1>
        <a:srgbClr val="0077A0"/>
      </a:accent1>
      <a:accent2>
        <a:srgbClr val="F15D22"/>
      </a:accent2>
      <a:accent3>
        <a:srgbClr val="FDB515"/>
      </a:accent3>
      <a:accent4>
        <a:srgbClr val="11416A"/>
      </a:accent4>
      <a:accent5>
        <a:srgbClr val="7724C3"/>
      </a:accent5>
      <a:accent6>
        <a:srgbClr val="43ADA5"/>
      </a:accent6>
      <a:hlink>
        <a:srgbClr val="2876BC"/>
      </a:hlink>
      <a:folHlink>
        <a:srgbClr val="7624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b">
        <a:spAutoFit/>
      </a:bodyPr>
      <a:lstStyle>
        <a:defPPr algn="l">
          <a:defRPr sz="3200" b="1" dirty="0" smtClean="0">
            <a:solidFill>
              <a:srgbClr val="0C426A"/>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5162</TotalTime>
  <Words>8602</Words>
  <Application>Microsoft Office PowerPoint</Application>
  <PresentationFormat>On-screen Show (16:9)</PresentationFormat>
  <Paragraphs>962</Paragraphs>
  <Slides>122</Slides>
  <Notes>117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122</vt:i4>
      </vt:variant>
    </vt:vector>
  </HeadingPairs>
  <TitlesOfParts>
    <vt:vector size="125" baseType="lpstr">
      <vt:lpstr>Arial</vt:lpstr>
      <vt:lpstr>Calibri</vt:lpstr>
      <vt:lpstr>Office Theme</vt:lpstr>
      <vt:lpstr>PowerPoint Presentation</vt:lpstr>
      <vt:lpstr>1. Download the template to your desktop and save as:  [NAEYC Program ID_Program Name_Age Category].   Example: 123456_MickeysPlayhouse_Toddlers   2. On slide 5, input the following information:   Program Name, NAEYC Program ID, Age Category   3. Full assessment item language, guidance, and age categories are included in the notes section of each slide.     Please Note: Use of this template does not guarantee program success for the assessment. NAEYC assessors will rate the quality of the individualized evidence input by the programs.</vt:lpstr>
      <vt:lpstr>4. If your program does not have evidence for an item, please input a text box indicating your program does not meet the item to be rated No. Blank slides will be rated No automatically.   5. You can input pictures by selecting Insert from the toolbar, then selecting Pictures, and selecting the applicable picture for the assessment item.     6. You can input text captions by selecting Insert from the toolbar, then selecting Text Box, and typing in the applicable caption for the evidence.   Please Note: Use of this template does not guarantee program success for the assessment. NAEYC assessors will rate the quality of the individualized evidence input by the programs </vt:lpstr>
      <vt:lpstr>7. If your evidence needs to go on multiple sides, right click on the slide from the left side menu and select Duplicate Slide. Repeat as many times as needed to provide enough space for all applicable evidence needed to fully meet the assessment item.   For portfolio tools and resources, visit our website at  https://www.naeyc.org/accreditation/early-learning/tools   Please Note: Use of this template does not guarantee program success for the assessment. NAEYC assessors will rate the quality of the individualized evidence input by the programs </vt:lpstr>
      <vt:lpstr>PowerPoint Presentation</vt:lpstr>
      <vt:lpstr>1C.6 Example #1</vt:lpstr>
      <vt:lpstr>1C.6 Example #2</vt:lpstr>
      <vt:lpstr>1D.6</vt:lpstr>
      <vt:lpstr>1D.7</vt:lpstr>
      <vt:lpstr>1D.8</vt:lpstr>
      <vt:lpstr>2A.2: Example #1</vt:lpstr>
      <vt:lpstr>2A.2: Example #2</vt:lpstr>
      <vt:lpstr>2A.4</vt:lpstr>
      <vt:lpstr>2A.5: Example #1</vt:lpstr>
      <vt:lpstr>2A.5: Example #2</vt:lpstr>
      <vt:lpstr>2C.1: Example #1</vt:lpstr>
      <vt:lpstr>2C.1: Example #2</vt:lpstr>
      <vt:lpstr>2D.3: Example #1</vt:lpstr>
      <vt:lpstr>2D.3: Example #2</vt:lpstr>
      <vt:lpstr>2D.4: Example #1</vt:lpstr>
      <vt:lpstr>2D.4: Example #2</vt:lpstr>
      <vt:lpstr>2E.15: Example #1</vt:lpstr>
      <vt:lpstr>2E.15: Example #2</vt:lpstr>
      <vt:lpstr>2E.16</vt:lpstr>
      <vt:lpstr>2E.17: Example #1</vt:lpstr>
      <vt:lpstr>2E.17: Example #2</vt:lpstr>
      <vt:lpstr>2E.18</vt:lpstr>
      <vt:lpstr>2E.19</vt:lpstr>
      <vt:lpstr>2E.20</vt:lpstr>
      <vt:lpstr>2E.21</vt:lpstr>
      <vt:lpstr>2E.22: Example #1</vt:lpstr>
      <vt:lpstr>2E.22: Example #2</vt:lpstr>
      <vt:lpstr>2E.23</vt:lpstr>
      <vt:lpstr>2F.12</vt:lpstr>
      <vt:lpstr>2F.13: Example #1</vt:lpstr>
      <vt:lpstr>2F.13: Example #2</vt:lpstr>
      <vt:lpstr>2F.14: Lesson Plan #1</vt:lpstr>
      <vt:lpstr>2F.14: Lesson Plan #2</vt:lpstr>
      <vt:lpstr>2F.15: Lesson Plan #1</vt:lpstr>
      <vt:lpstr>2F.15: Lesson Plan #2</vt:lpstr>
      <vt:lpstr>2G.5</vt:lpstr>
      <vt:lpstr>2G.8: Lesson Plan #1</vt:lpstr>
      <vt:lpstr>2G.8: Lesson Plan #2</vt:lpstr>
      <vt:lpstr>2G.9: Lesson Plan #1</vt:lpstr>
      <vt:lpstr>2G.9: Lesson Plan #2</vt:lpstr>
      <vt:lpstr>2G.10: Lesson Plan #1</vt:lpstr>
      <vt:lpstr>2G.10: Lesson Plan #2</vt:lpstr>
      <vt:lpstr>2G.11: Example #1</vt:lpstr>
      <vt:lpstr>2G.11: Example #2</vt:lpstr>
      <vt:lpstr>2H.1: Lesson Plan #1</vt:lpstr>
      <vt:lpstr>2H.1: Lesson Plan #2</vt:lpstr>
      <vt:lpstr>2J.6: Lesson Plan #1</vt:lpstr>
      <vt:lpstr>2J.6: Lesson Plan #2</vt:lpstr>
      <vt:lpstr>2J.7: Lesson Plan #1</vt:lpstr>
      <vt:lpstr>2J.7: Lesson Plan #2</vt:lpstr>
      <vt:lpstr>2J.9: Example #1</vt:lpstr>
      <vt:lpstr>2J.9: Example #2</vt:lpstr>
      <vt:lpstr>2J.10: Example #1</vt:lpstr>
      <vt:lpstr>2J.10: Example #2</vt:lpstr>
      <vt:lpstr>2J.11: Example #1</vt:lpstr>
      <vt:lpstr>2J.11: Example #2</vt:lpstr>
      <vt:lpstr>2J.12: Example #1</vt:lpstr>
      <vt:lpstr>2J.12: Example #2</vt:lpstr>
      <vt:lpstr>2J.13: Example #1</vt:lpstr>
      <vt:lpstr>2J.13: Example #2</vt:lpstr>
      <vt:lpstr>2J.13: Example #3</vt:lpstr>
      <vt:lpstr>2L.5: Example #1</vt:lpstr>
      <vt:lpstr>2L.5: Example #2</vt:lpstr>
      <vt:lpstr>2L.6: Example #1</vt:lpstr>
      <vt:lpstr>2L.6: Example #2</vt:lpstr>
      <vt:lpstr>2L.7: Example #1</vt:lpstr>
      <vt:lpstr>2L.7: Example #2</vt:lpstr>
      <vt:lpstr>2L.8: Example #1</vt:lpstr>
      <vt:lpstr>2L.8: Example #2</vt:lpstr>
      <vt:lpstr>2L.9: Example #1</vt:lpstr>
      <vt:lpstr>2L.9: Example #2</vt:lpstr>
      <vt:lpstr>2L.10: Example #1</vt:lpstr>
      <vt:lpstr>2L.10: Example #2</vt:lpstr>
      <vt:lpstr>3A.3: Example #1</vt:lpstr>
      <vt:lpstr>3A.3: Example #2</vt:lpstr>
      <vt:lpstr>3A.4: Display #1</vt:lpstr>
      <vt:lpstr>3A.4: Display #2</vt:lpstr>
      <vt:lpstr>3B.1: Activity/Lesson Plan #1</vt:lpstr>
      <vt:lpstr>3B.1: Activity/Lesson Plan #2</vt:lpstr>
      <vt:lpstr>3D.3: Lesson Plan #1</vt:lpstr>
      <vt:lpstr>3D.3: Lesson Plan #2</vt:lpstr>
      <vt:lpstr>3D.4: Example #1</vt:lpstr>
      <vt:lpstr>3D.4: Example #2</vt:lpstr>
      <vt:lpstr>3D.5: Lesson Plan #1</vt:lpstr>
      <vt:lpstr>3D.5: Lesson Plan #2</vt:lpstr>
      <vt:lpstr>3D.6: Lesson Plan #1</vt:lpstr>
      <vt:lpstr>3D.6: Lesson Plan #2</vt:lpstr>
      <vt:lpstr>3D.7: Lesson Plan #1</vt:lpstr>
      <vt:lpstr>3D.7: Lesson Plan #2</vt:lpstr>
      <vt:lpstr>3D.8: Lesson Plan #1</vt:lpstr>
      <vt:lpstr>3D.8: Lesson Plan #2</vt:lpstr>
      <vt:lpstr>3E.8</vt:lpstr>
      <vt:lpstr>3E.9</vt:lpstr>
      <vt:lpstr>3E.10</vt:lpstr>
      <vt:lpstr>3E.11</vt:lpstr>
      <vt:lpstr>3E.12</vt:lpstr>
      <vt:lpstr>3E.13</vt:lpstr>
      <vt:lpstr>3E.14</vt:lpstr>
      <vt:lpstr>3F.2: Example #1</vt:lpstr>
      <vt:lpstr>3F.2: Example #2</vt:lpstr>
      <vt:lpstr>3G.7</vt:lpstr>
      <vt:lpstr>3G.8</vt:lpstr>
      <vt:lpstr>3G.9: Example #1</vt:lpstr>
      <vt:lpstr>3G.9: Example #2</vt:lpstr>
      <vt:lpstr>3G.10</vt:lpstr>
      <vt:lpstr>4B.1</vt:lpstr>
      <vt:lpstr>4B.2</vt:lpstr>
      <vt:lpstr>4B.3</vt:lpstr>
      <vt:lpstr>4C.1</vt:lpstr>
      <vt:lpstr>4D.1: Example #1</vt:lpstr>
      <vt:lpstr>4D.1: Example #2</vt:lpstr>
      <vt:lpstr>4D.7: Example #1</vt:lpstr>
      <vt:lpstr>4D.7: Example #2</vt:lpstr>
      <vt:lpstr>4E.1: Example #1</vt:lpstr>
      <vt:lpstr>4E.1: Example #2</vt:lpstr>
      <vt:lpstr>7B.2: Example #1</vt:lpstr>
      <vt:lpstr>7B.2: Example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101: 2018 Accreditation Process &amp; Standards</dc:title>
  <dc:creator>Kristen Johnson</dc:creator>
  <cp:lastModifiedBy>Meghann Hickey</cp:lastModifiedBy>
  <cp:revision>232</cp:revision>
  <cp:lastPrinted>2019-02-19T20:23:43Z</cp:lastPrinted>
  <dcterms:modified xsi:type="dcterms:W3CDTF">2020-12-23T23:49:36Z</dcterms:modified>
  <cp:contentStatus/>
</cp:coreProperties>
</file>